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5" roundtripDataSignature="AMtx7mhcihepTtQrEDuqeKCXYpF76ImZ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ac3ff795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3ac3ff795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ac3ff795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ac3ff79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ac3ff79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ac3ff79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8a5021d5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28a5021d5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ead49605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1ead49605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8a5021d5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28a5021d5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8a5021d5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28a5021d5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8a5021d5a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28a5021d5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8a5021d5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28a5021d5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8a5021d5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28a5021d5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07de933e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107de933e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107de933e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107de933e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07de933e6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107de933e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07de933e6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107de933e6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07de933e6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107de933e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107de933e6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107de933e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07de933e6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107de933e6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1ead49605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1ead49605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1ead496053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1ead49605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ead49605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1ead49605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1ead496053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1ead496053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ac3ff795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3ac3ff795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 name="Shape 13"/>
        <p:cNvGrpSpPr/>
        <p:nvPr/>
      </p:nvGrpSpPr>
      <p:grpSpPr>
        <a:xfrm>
          <a:off x="0" y="0"/>
          <a:ext cx="0" cy="0"/>
          <a:chOff x="0" y="0"/>
          <a:chExt cx="0" cy="0"/>
        </a:xfrm>
      </p:grpSpPr>
      <p:sp>
        <p:nvSpPr>
          <p:cNvPr id="14" name="Google Shape;14;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 name="Google Shape;15;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 name="Google Shape;1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 name="Google Shape;2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High School Diving</a:t>
            </a:r>
            <a:endParaRPr/>
          </a:p>
          <a:p>
            <a:pPr indent="0" lvl="0" marL="0" rtl="0" algn="ctr">
              <a:lnSpc>
                <a:spcPct val="100000"/>
              </a:lnSpc>
              <a:spcBef>
                <a:spcPts val="0"/>
              </a:spcBef>
              <a:spcAft>
                <a:spcPts val="0"/>
              </a:spcAft>
              <a:buSzPct val="111111"/>
              <a:buNone/>
            </a:pPr>
            <a:r>
              <a:rPr lang="en"/>
              <a:t>Event Manager</a:t>
            </a:r>
            <a:endParaRPr/>
          </a:p>
          <a:p>
            <a:pPr indent="0" lvl="0" marL="0" rtl="0" algn="ctr">
              <a:lnSpc>
                <a:spcPct val="100000"/>
              </a:lnSpc>
              <a:spcBef>
                <a:spcPts val="0"/>
              </a:spcBef>
              <a:spcAft>
                <a:spcPts val="0"/>
              </a:spcAft>
              <a:buSzPct val="127459"/>
              <a:buNone/>
            </a:pPr>
            <a:r>
              <a:rPr lang="en" sz="4533"/>
              <a:t>Prototype 3</a:t>
            </a:r>
            <a:endParaRPr sz="4533"/>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6"/>
              <a:buNone/>
            </a:pPr>
            <a:r>
              <a:rPr lang="en"/>
              <a:t>Jacamar</a:t>
            </a:r>
            <a:endParaRPr/>
          </a:p>
          <a:p>
            <a:pPr indent="0" lvl="0" marL="0" rtl="0" algn="ctr">
              <a:lnSpc>
                <a:spcPct val="100000"/>
              </a:lnSpc>
              <a:spcBef>
                <a:spcPts val="0"/>
              </a:spcBef>
              <a:spcAft>
                <a:spcPts val="0"/>
              </a:spcAft>
              <a:buSzPct val="117646"/>
              <a:buNone/>
            </a:pPr>
            <a:r>
              <a:rPr lang="en"/>
              <a:t>March 29, 2023</a:t>
            </a:r>
            <a:endParaRPr/>
          </a:p>
        </p:txBody>
      </p:sp>
      <p:pic>
        <p:nvPicPr>
          <p:cNvPr id="56" name="Google Shape;56;p1"/>
          <p:cNvPicPr preferRelativeResize="0"/>
          <p:nvPr/>
        </p:nvPicPr>
        <p:blipFill rotWithShape="1">
          <a:blip r:embed="rId3">
            <a:alphaModFix/>
          </a:blip>
          <a:srcRect b="0" l="0" r="0" t="0"/>
          <a:stretch/>
        </p:blipFill>
        <p:spPr>
          <a:xfrm rot="-420049">
            <a:off x="7623177" y="2893663"/>
            <a:ext cx="1095375" cy="1933575"/>
          </a:xfrm>
          <a:prstGeom prst="rect">
            <a:avLst/>
          </a:prstGeom>
          <a:noFill/>
          <a:ln>
            <a:noFill/>
          </a:ln>
        </p:spPr>
      </p:pic>
      <p:sp>
        <p:nvSpPr>
          <p:cNvPr id="57" name="Google Shape;5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Diver Signing</a:t>
            </a:r>
            <a:endParaRPr/>
          </a:p>
        </p:txBody>
      </p:sp>
      <p:sp>
        <p:nvSpPr>
          <p:cNvPr id="138" name="Google Shape;138;p10"/>
          <p:cNvSpPr txBox="1"/>
          <p:nvPr>
            <p:ph idx="1" type="body"/>
          </p:nvPr>
        </p:nvSpPr>
        <p:spPr>
          <a:xfrm>
            <a:off x="311700" y="1389600"/>
            <a:ext cx="2808000" cy="2362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00000"/>
              <a:buNone/>
            </a:pPr>
            <a:r>
              <a:t/>
            </a:r>
            <a:endParaRPr/>
          </a:p>
          <a:p>
            <a:pPr indent="-287655" lvl="0" marL="457200" rtl="0" algn="l">
              <a:lnSpc>
                <a:spcPct val="115000"/>
              </a:lnSpc>
              <a:spcBef>
                <a:spcPts val="0"/>
              </a:spcBef>
              <a:spcAft>
                <a:spcPts val="0"/>
              </a:spcAft>
              <a:buSzPct val="100000"/>
              <a:buChar char="●"/>
            </a:pPr>
            <a:r>
              <a:rPr lang="en"/>
              <a:t>"Done" is disabled until something is scribbled in the signature area</a:t>
            </a:r>
            <a:endParaRPr/>
          </a:p>
          <a:p>
            <a:pPr indent="-287655" lvl="0" marL="457200" rtl="0" algn="l">
              <a:lnSpc>
                <a:spcPct val="115000"/>
              </a:lnSpc>
              <a:spcBef>
                <a:spcPts val="0"/>
              </a:spcBef>
              <a:spcAft>
                <a:spcPts val="0"/>
              </a:spcAft>
              <a:buSzPct val="100000"/>
              <a:buChar char="●"/>
            </a:pPr>
            <a:r>
              <a:rPr lang="en"/>
              <a:t>"Done" moves to QR display</a:t>
            </a:r>
            <a:endParaRPr/>
          </a:p>
          <a:p>
            <a:pPr indent="-287655" lvl="0" marL="457200" rtl="0" algn="l">
              <a:lnSpc>
                <a:spcPct val="115000"/>
              </a:lnSpc>
              <a:spcBef>
                <a:spcPts val="0"/>
              </a:spcBef>
              <a:spcAft>
                <a:spcPts val="0"/>
              </a:spcAft>
              <a:buSzPct val="100000"/>
              <a:buChar char="●"/>
            </a:pPr>
            <a:r>
              <a:rPr lang="en"/>
              <a:t>This step is skipped if this entry has already been signed before (button on Dive entry screen goes straight to QR)</a:t>
            </a:r>
            <a:endParaRPr/>
          </a:p>
          <a:p>
            <a:pPr indent="-287655" lvl="0" marL="457200" rtl="0" algn="l">
              <a:lnSpc>
                <a:spcPct val="115000"/>
              </a:lnSpc>
              <a:spcBef>
                <a:spcPts val="0"/>
              </a:spcBef>
              <a:spcAft>
                <a:spcPts val="0"/>
              </a:spcAft>
              <a:buSzPct val="100000"/>
              <a:buChar char="●"/>
            </a:pPr>
            <a:r>
              <a:rPr lang="en"/>
              <a:t>“Clear” erases signature and re-disables “Done” btn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87655" lvl="0" marL="457200" rtl="0" algn="l">
              <a:lnSpc>
                <a:spcPct val="115000"/>
              </a:lnSpc>
              <a:spcBef>
                <a:spcPts val="0"/>
              </a:spcBef>
              <a:spcAft>
                <a:spcPts val="0"/>
              </a:spcAft>
              <a:buSzPct val="100000"/>
              <a:buChar char="●"/>
            </a:pPr>
            <a:r>
              <a:rPr lang="en"/>
              <a:t>Explicit instructions what to do here.</a:t>
            </a:r>
            <a:endParaRPr/>
          </a:p>
          <a:p>
            <a:pPr indent="-287655" lvl="0" marL="457200" rtl="0" algn="l">
              <a:lnSpc>
                <a:spcPct val="115000"/>
              </a:lnSpc>
              <a:spcBef>
                <a:spcPts val="0"/>
              </a:spcBef>
              <a:spcAft>
                <a:spcPts val="0"/>
              </a:spcAft>
              <a:buSzPct val="100000"/>
              <a:buChar char="●"/>
            </a:pPr>
            <a:r>
              <a:rPr lang="en"/>
              <a:t>Visual conventions for signature </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 </a:t>
            </a:r>
            <a:r>
              <a:rPr lang="en"/>
              <a:t> Both our users were baffled by the big white void.</a:t>
            </a:r>
            <a:endParaRPr/>
          </a:p>
        </p:txBody>
      </p:sp>
      <p:sp>
        <p:nvSpPr>
          <p:cNvPr id="139" name="Google Shape;139;p10"/>
          <p:cNvSpPr txBox="1"/>
          <p:nvPr/>
        </p:nvSpPr>
        <p:spPr>
          <a:xfrm>
            <a:off x="385700" y="3830400"/>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signs and selects “Done”</a:t>
            </a:r>
            <a:endParaRPr b="1" i="0" sz="1400" u="none" cap="none" strike="noStrike">
              <a:solidFill>
                <a:srgbClr val="000000"/>
              </a:solidFill>
              <a:latin typeface="Arial"/>
              <a:ea typeface="Arial"/>
              <a:cs typeface="Arial"/>
              <a:sym typeface="Arial"/>
            </a:endParaRPr>
          </a:p>
        </p:txBody>
      </p:sp>
      <p:sp>
        <p:nvSpPr>
          <p:cNvPr id="140" name="Google Shape;1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1" name="Google Shape;141;p10"/>
          <p:cNvPicPr preferRelativeResize="0"/>
          <p:nvPr/>
        </p:nvPicPr>
        <p:blipFill>
          <a:blip r:embed="rId3">
            <a:alphaModFix/>
          </a:blip>
          <a:stretch>
            <a:fillRect/>
          </a:stretch>
        </p:blipFill>
        <p:spPr>
          <a:xfrm>
            <a:off x="3914425" y="255575"/>
            <a:ext cx="2334375" cy="4641951"/>
          </a:xfrm>
          <a:prstGeom prst="rect">
            <a:avLst/>
          </a:prstGeom>
          <a:noFill/>
          <a:ln>
            <a:noFill/>
          </a:ln>
        </p:spPr>
      </p:pic>
      <p:pic>
        <p:nvPicPr>
          <p:cNvPr id="142" name="Google Shape;142;p10"/>
          <p:cNvPicPr preferRelativeResize="0"/>
          <p:nvPr/>
        </p:nvPicPr>
        <p:blipFill>
          <a:blip r:embed="rId4">
            <a:alphaModFix/>
          </a:blip>
          <a:stretch>
            <a:fillRect/>
          </a:stretch>
        </p:blipFill>
        <p:spPr>
          <a:xfrm>
            <a:off x="6404476" y="255575"/>
            <a:ext cx="2334375" cy="46419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Sheet QR</a:t>
            </a:r>
            <a:endParaRPr/>
          </a:p>
        </p:txBody>
      </p:sp>
      <p:sp>
        <p:nvSpPr>
          <p:cNvPr id="148" name="Google Shape;148;p11"/>
          <p:cNvSpPr txBox="1"/>
          <p:nvPr>
            <p:ph idx="1" type="body"/>
          </p:nvPr>
        </p:nvSpPr>
        <p:spPr>
          <a:xfrm>
            <a:off x="311700" y="1389600"/>
            <a:ext cx="2808000" cy="2362500"/>
          </a:xfrm>
          <a:prstGeom prst="rect">
            <a:avLst/>
          </a:prstGeom>
          <a:noFill/>
          <a:ln>
            <a:noFill/>
          </a:ln>
        </p:spPr>
        <p:txBody>
          <a:bodyPr anchorCtr="0" anchor="t" bIns="91425" lIns="91425" spcFirstLastPara="1" rIns="91425" wrap="square" tIns="91425">
            <a:normAutofit fontScale="85000" lnSpcReduction="10000"/>
          </a:bodyPr>
          <a:lstStyle/>
          <a:p>
            <a:pPr indent="-293370" lvl="0" marL="457200" rtl="0" algn="l">
              <a:lnSpc>
                <a:spcPct val="115000"/>
              </a:lnSpc>
              <a:spcBef>
                <a:spcPts val="0"/>
              </a:spcBef>
              <a:spcAft>
                <a:spcPts val="0"/>
              </a:spcAft>
              <a:buSzPct val="100000"/>
              <a:buChar char="●"/>
            </a:pPr>
            <a:r>
              <a:rPr lang="en"/>
              <a:t>All extra borders and chrome are hidden to help make scanning easier. The top title and instruction fades out after a few seconds to facilitate this</a:t>
            </a:r>
            <a:endParaRPr/>
          </a:p>
          <a:p>
            <a:pPr indent="-293370" lvl="0" marL="457200" rtl="0" algn="l">
              <a:lnSpc>
                <a:spcPct val="115000"/>
              </a:lnSpc>
              <a:spcBef>
                <a:spcPts val="0"/>
              </a:spcBef>
              <a:spcAft>
                <a:spcPts val="0"/>
              </a:spcAft>
              <a:buSzPct val="100000"/>
              <a:buChar char="●"/>
            </a:pPr>
            <a:r>
              <a:rPr lang="en"/>
              <a:t>A tap anywhere re-reveals the top bar/done button. "Done" returns to the dive entry.</a:t>
            </a:r>
            <a:endParaRPr/>
          </a:p>
          <a:p>
            <a:pPr indent="-293370" lvl="0" marL="457200" rtl="0" algn="l">
              <a:lnSpc>
                <a:spcPct val="115000"/>
              </a:lnSpc>
              <a:spcBef>
                <a:spcPts val="0"/>
              </a:spcBef>
              <a:spcAft>
                <a:spcPts val="0"/>
              </a:spcAft>
              <a:buSzPct val="100000"/>
              <a:buChar char="●"/>
            </a:pPr>
            <a:r>
              <a:rPr lang="en"/>
              <a:t>A *swipe* anywhere dismisses this screen and returns to the dive entry. (Swipe is the platform convention for dismissing full-screen photos)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149" name="Google Shape;149;p11"/>
          <p:cNvSpPr txBox="1"/>
          <p:nvPr/>
        </p:nvSpPr>
        <p:spPr>
          <a:xfrm>
            <a:off x="385700" y="3830400"/>
            <a:ext cx="3559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presents QR code to Coach for scanning, closes the app, goes and </a:t>
            </a:r>
            <a:r>
              <a:rPr b="1" lang="en"/>
              <a:t>competes.</a:t>
            </a:r>
            <a:endParaRPr b="1" i="0" sz="1400" u="none" cap="none" strike="noStrike">
              <a:solidFill>
                <a:srgbClr val="000000"/>
              </a:solidFill>
              <a:latin typeface="Arial"/>
              <a:ea typeface="Arial"/>
              <a:cs typeface="Arial"/>
              <a:sym typeface="Arial"/>
            </a:endParaRPr>
          </a:p>
        </p:txBody>
      </p:sp>
      <p:sp>
        <p:nvSpPr>
          <p:cNvPr id="150" name="Google Shape;1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1" name="Google Shape;151;p11"/>
          <p:cNvPicPr preferRelativeResize="0"/>
          <p:nvPr/>
        </p:nvPicPr>
        <p:blipFill rotWithShape="1">
          <a:blip r:embed="rId3">
            <a:alphaModFix/>
          </a:blip>
          <a:srcRect b="0" l="0" r="0" t="0"/>
          <a:stretch/>
        </p:blipFill>
        <p:spPr>
          <a:xfrm>
            <a:off x="5150025" y="151500"/>
            <a:ext cx="2474086" cy="4838700"/>
          </a:xfrm>
          <a:prstGeom prst="rect">
            <a:avLst/>
          </a:prstGeom>
          <a:noFill/>
          <a:ln>
            <a:noFill/>
          </a:ln>
        </p:spPr>
      </p:pic>
      <p:sp>
        <p:nvSpPr>
          <p:cNvPr id="152" name="Google Shape;152;p11"/>
          <p:cNvSpPr txBox="1"/>
          <p:nvPr/>
        </p:nvSpPr>
        <p:spPr>
          <a:xfrm>
            <a:off x="66650" y="493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rPr>
              <a:t>[No changes from prototype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3ac3ff7952_0_29"/>
          <p:cNvSpPr txBox="1"/>
          <p:nvPr>
            <p:ph type="title"/>
          </p:nvPr>
        </p:nvSpPr>
        <p:spPr>
          <a:xfrm>
            <a:off x="311700" y="620425"/>
            <a:ext cx="2808000" cy="1412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Diver Home Page (after dive entry creation, and after the event)</a:t>
            </a:r>
            <a:endParaRPr/>
          </a:p>
        </p:txBody>
      </p:sp>
      <p:sp>
        <p:nvSpPr>
          <p:cNvPr id="158" name="Google Shape;158;g23ac3ff7952_0_29"/>
          <p:cNvSpPr txBox="1"/>
          <p:nvPr>
            <p:ph idx="1" type="body"/>
          </p:nvPr>
        </p:nvSpPr>
        <p:spPr>
          <a:xfrm>
            <a:off x="311700" y="2033175"/>
            <a:ext cx="3653400" cy="17238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99085" lvl="0" marL="457200" rtl="0" algn="l">
              <a:lnSpc>
                <a:spcPct val="115000"/>
              </a:lnSpc>
              <a:spcBef>
                <a:spcPts val="0"/>
              </a:spcBef>
              <a:spcAft>
                <a:spcPts val="0"/>
              </a:spcAft>
              <a:buSzPct val="100000"/>
              <a:buChar char="●"/>
            </a:pPr>
            <a:r>
              <a:rPr lang="en"/>
              <a:t>After the event, we make the path to get your results as obvious as we can, with </a:t>
            </a:r>
            <a:r>
              <a:rPr b="1" lang="en"/>
              <a:t>two</a:t>
            </a:r>
            <a:r>
              <a:rPr lang="en"/>
              <a:t> scan results buttons (in addition to the one on the dive entry itself)</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r>
              <a:rPr lang="en"/>
              <a:t>?  Users were unsure where to find the scan results feature at the completion of the event.</a:t>
            </a:r>
            <a:endParaRPr/>
          </a:p>
        </p:txBody>
      </p:sp>
      <p:sp>
        <p:nvSpPr>
          <p:cNvPr id="159" name="Google Shape;159;g23ac3ff7952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0" name="Google Shape;160;g23ac3ff7952_0_29"/>
          <p:cNvPicPr preferRelativeResize="0"/>
          <p:nvPr/>
        </p:nvPicPr>
        <p:blipFill>
          <a:blip r:embed="rId3">
            <a:alphaModFix/>
          </a:blip>
          <a:stretch>
            <a:fillRect/>
          </a:stretch>
        </p:blipFill>
        <p:spPr>
          <a:xfrm>
            <a:off x="5297573" y="152400"/>
            <a:ext cx="2433302" cy="4838699"/>
          </a:xfrm>
          <a:prstGeom prst="rect">
            <a:avLst/>
          </a:prstGeom>
          <a:noFill/>
          <a:ln>
            <a:noFill/>
          </a:ln>
        </p:spPr>
      </p:pic>
      <p:sp>
        <p:nvSpPr>
          <p:cNvPr id="161" name="Google Shape;161;g23ac3ff7952_0_29"/>
          <p:cNvSpPr txBox="1"/>
          <p:nvPr/>
        </p:nvSpPr>
        <p:spPr>
          <a:xfrm>
            <a:off x="385700" y="3830400"/>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a:t>
            </a:r>
            <a:r>
              <a:rPr b="1" lang="en"/>
              <a:t>presses any of the Scan Results buttons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311700" y="250800"/>
            <a:ext cx="35598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667"/>
              <a:buNone/>
            </a:pPr>
            <a:r>
              <a:rPr lang="en"/>
              <a:t>Scan Event Results QR</a:t>
            </a:r>
            <a:endParaRPr/>
          </a:p>
        </p:txBody>
      </p:sp>
      <p:sp>
        <p:nvSpPr>
          <p:cNvPr id="167" name="Google Shape;167;p12"/>
          <p:cNvSpPr txBox="1"/>
          <p:nvPr>
            <p:ph idx="1" type="body"/>
          </p:nvPr>
        </p:nvSpPr>
        <p:spPr>
          <a:xfrm>
            <a:off x="311700" y="1719475"/>
            <a:ext cx="3800100" cy="2488200"/>
          </a:xfrm>
          <a:prstGeom prst="rect">
            <a:avLst/>
          </a:prstGeom>
          <a:noFill/>
          <a:ln>
            <a:noFill/>
          </a:ln>
        </p:spPr>
        <p:txBody>
          <a:bodyPr anchorCtr="0" anchor="t" bIns="91425" lIns="91425" spcFirstLastPara="1" rIns="91425" wrap="square" tIns="91425">
            <a:normAutofit fontScale="85000" lnSpcReduction="10000"/>
          </a:bodyPr>
          <a:lstStyle/>
          <a:p>
            <a:pPr indent="-293370" lvl="0" marL="457200" rtl="0" algn="l">
              <a:lnSpc>
                <a:spcPct val="115000"/>
              </a:lnSpc>
              <a:spcBef>
                <a:spcPts val="0"/>
              </a:spcBef>
              <a:spcAft>
                <a:spcPts val="0"/>
              </a:spcAft>
              <a:buSzPct val="100000"/>
              <a:buChar char="●"/>
            </a:pPr>
            <a:r>
              <a:rPr lang="en"/>
              <a:t>(Option to Scan Results shown on slide 8)</a:t>
            </a:r>
            <a:endParaRPr/>
          </a:p>
          <a:p>
            <a:pPr indent="-293370" lvl="0" marL="457200" rtl="0" algn="l">
              <a:lnSpc>
                <a:spcPct val="115000"/>
              </a:lnSpc>
              <a:spcBef>
                <a:spcPts val="0"/>
              </a:spcBef>
              <a:spcAft>
                <a:spcPts val="0"/>
              </a:spcAft>
              <a:buSzPct val="100000"/>
              <a:buChar char="●"/>
            </a:pPr>
            <a:r>
              <a:rPr lang="en"/>
              <a:t>Scan a QR code containing the event results (from coach's phone, although direct from a scorekeeper will also work)</a:t>
            </a:r>
            <a:endParaRPr/>
          </a:p>
          <a:p>
            <a:pPr indent="-293370" lvl="0" marL="457200" rtl="0" algn="l">
              <a:lnSpc>
                <a:spcPct val="115000"/>
              </a:lnSpc>
              <a:spcBef>
                <a:spcPts val="0"/>
              </a:spcBef>
              <a:spcAft>
                <a:spcPts val="0"/>
              </a:spcAft>
              <a:buSzPct val="100000"/>
              <a:buChar char="●"/>
            </a:pPr>
            <a:r>
              <a:rPr lang="en"/>
              <a:t>Once a coach has collected the results of the event, they can display them as a QR for their athletes to scan.</a:t>
            </a:r>
            <a:endParaRPr/>
          </a:p>
          <a:p>
            <a:pPr indent="-293370" lvl="0" marL="457200" rtl="0" algn="l">
              <a:lnSpc>
                <a:spcPct val="115000"/>
              </a:lnSpc>
              <a:spcBef>
                <a:spcPts val="0"/>
              </a:spcBef>
              <a:spcAft>
                <a:spcPts val="0"/>
              </a:spcAft>
              <a:buSzPct val="100000"/>
              <a:buChar char="●"/>
            </a:pPr>
            <a:r>
              <a:rPr lang="en"/>
              <a:t>After a successful scan, or on tap of "cancel", returns to prior screen (dismisses scanner).</a:t>
            </a:r>
            <a:endParaRPr/>
          </a:p>
          <a:p>
            <a:pPr indent="-293370" lvl="0" marL="457200" rtl="0" algn="l">
              <a:lnSpc>
                <a:spcPct val="115000"/>
              </a:lnSpc>
              <a:spcBef>
                <a:spcPts val="0"/>
              </a:spcBef>
              <a:spcAft>
                <a:spcPts val="0"/>
              </a:spcAft>
              <a:buSzPct val="100000"/>
              <a:buChar char="●"/>
            </a:pPr>
            <a:r>
              <a:rPr lang="en"/>
              <a:t>If the prior screen was a Dive Entry, and this scan contained results for that dive entry's event, the dive entry screen is replaced by a Event Results screen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168" name="Google Shape;168;p12"/>
          <p:cNvSpPr txBox="1"/>
          <p:nvPr/>
        </p:nvSpPr>
        <p:spPr>
          <a:xfrm>
            <a:off x="407900" y="4207825"/>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scans QR Code</a:t>
            </a:r>
            <a:endParaRPr b="1" i="0" sz="1400" u="none" cap="none" strike="noStrike">
              <a:solidFill>
                <a:srgbClr val="000000"/>
              </a:solidFill>
              <a:latin typeface="Arial"/>
              <a:ea typeface="Arial"/>
              <a:cs typeface="Arial"/>
              <a:sym typeface="Arial"/>
            </a:endParaRPr>
          </a:p>
        </p:txBody>
      </p:sp>
      <p:sp>
        <p:nvSpPr>
          <p:cNvPr id="169" name="Google Shape;169;p12"/>
          <p:cNvSpPr txBox="1"/>
          <p:nvPr/>
        </p:nvSpPr>
        <p:spPr>
          <a:xfrm>
            <a:off x="407900" y="1011550"/>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has completed all dives and meet has concluded</a:t>
            </a:r>
            <a:endParaRPr b="1" i="0" sz="1400" u="none" cap="none" strike="noStrike">
              <a:solidFill>
                <a:srgbClr val="000000"/>
              </a:solidFill>
              <a:latin typeface="Arial"/>
              <a:ea typeface="Arial"/>
              <a:cs typeface="Arial"/>
              <a:sym typeface="Arial"/>
            </a:endParaRPr>
          </a:p>
        </p:txBody>
      </p:sp>
      <p:sp>
        <p:nvSpPr>
          <p:cNvPr id="170" name="Google Shape;17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1" name="Google Shape;171;p12"/>
          <p:cNvPicPr preferRelativeResize="0"/>
          <p:nvPr/>
        </p:nvPicPr>
        <p:blipFill>
          <a:blip r:embed="rId3">
            <a:alphaModFix/>
          </a:blip>
          <a:stretch>
            <a:fillRect/>
          </a:stretch>
        </p:blipFill>
        <p:spPr>
          <a:xfrm>
            <a:off x="5309325" y="122600"/>
            <a:ext cx="2463275" cy="4898301"/>
          </a:xfrm>
          <a:prstGeom prst="rect">
            <a:avLst/>
          </a:prstGeom>
          <a:noFill/>
          <a:ln>
            <a:noFill/>
          </a:ln>
        </p:spPr>
      </p:pic>
      <p:sp>
        <p:nvSpPr>
          <p:cNvPr id="172" name="Google Shape;172;p12"/>
          <p:cNvSpPr txBox="1"/>
          <p:nvPr/>
        </p:nvSpPr>
        <p:spPr>
          <a:xfrm>
            <a:off x="0" y="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[N</a:t>
            </a:r>
            <a:r>
              <a:rPr lang="en" sz="1300">
                <a:solidFill>
                  <a:schemeClr val="dk1"/>
                </a:solidFill>
              </a:rPr>
              <a:t>o changes from Prototype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Event Results</a:t>
            </a:r>
            <a:endParaRPr/>
          </a:p>
        </p:txBody>
      </p:sp>
      <p:sp>
        <p:nvSpPr>
          <p:cNvPr id="178" name="Google Shape;178;p13"/>
          <p:cNvSpPr txBox="1"/>
          <p:nvPr>
            <p:ph idx="1" type="body"/>
          </p:nvPr>
        </p:nvSpPr>
        <p:spPr>
          <a:xfrm>
            <a:off x="311700" y="1413525"/>
            <a:ext cx="2808000" cy="3249600"/>
          </a:xfrm>
          <a:prstGeom prst="rect">
            <a:avLst/>
          </a:prstGeom>
          <a:noFill/>
          <a:ln>
            <a:noFill/>
          </a:ln>
        </p:spPr>
        <p:txBody>
          <a:bodyPr anchorCtr="0" anchor="t" bIns="91425" lIns="91425" spcFirstLastPara="1" rIns="91425" wrap="square" tIns="91425">
            <a:normAutofit fontScale="92500" lnSpcReduction="20000"/>
          </a:bodyPr>
          <a:lstStyle/>
          <a:p>
            <a:pPr indent="-299085" lvl="0" marL="457200" rtl="0" algn="l">
              <a:lnSpc>
                <a:spcPct val="115000"/>
              </a:lnSpc>
              <a:spcBef>
                <a:spcPts val="0"/>
              </a:spcBef>
              <a:spcAft>
                <a:spcPts val="0"/>
              </a:spcAft>
              <a:buSzPct val="100000"/>
              <a:buChar char="●"/>
            </a:pPr>
            <a:r>
              <a:rPr lang="en"/>
              <a:t>Scanning a results QR replaces that event's Dive Entry with Event Results</a:t>
            </a:r>
            <a:endParaRPr/>
          </a:p>
          <a:p>
            <a:pPr indent="-299085" lvl="0" marL="457200" rtl="0" algn="l">
              <a:lnSpc>
                <a:spcPct val="115000"/>
              </a:lnSpc>
              <a:spcBef>
                <a:spcPts val="0"/>
              </a:spcBef>
              <a:spcAft>
                <a:spcPts val="0"/>
              </a:spcAft>
              <a:buSzPct val="100000"/>
              <a:buChar char="●"/>
            </a:pPr>
            <a:r>
              <a:rPr lang="en"/>
              <a:t>Content is not editable</a:t>
            </a:r>
            <a:endParaRPr/>
          </a:p>
          <a:p>
            <a:pPr indent="-299085" lvl="0" marL="457200" rtl="0" algn="l">
              <a:lnSpc>
                <a:spcPct val="115000"/>
              </a:lnSpc>
              <a:spcBef>
                <a:spcPts val="0"/>
              </a:spcBef>
              <a:spcAft>
                <a:spcPts val="0"/>
              </a:spcAft>
              <a:buSzPct val="100000"/>
              <a:buChar char="●"/>
            </a:pPr>
            <a:r>
              <a:rPr lang="en"/>
              <a:t>Note: total score is the sum of the 3 judge scores, multiplied by the "degree of difficulty" (the number in parens after the dive name.) We expect the divers already know this derivation well and it should not need an explanation</a:t>
            </a:r>
            <a:endParaRPr/>
          </a:p>
          <a:p>
            <a:pPr indent="0" lvl="0" marL="457200" rtl="0" algn="l">
              <a:lnSpc>
                <a:spcPct val="115000"/>
              </a:lnSpc>
              <a:spcBef>
                <a:spcPts val="0"/>
              </a:spcBef>
              <a:spcAft>
                <a:spcPts val="0"/>
              </a:spcAft>
              <a:buNone/>
            </a:pPr>
            <a:r>
              <a:t/>
            </a:r>
            <a:endParaRPr/>
          </a:p>
          <a:p>
            <a:pPr indent="0" lvl="0" marL="0" rtl="0" algn="l">
              <a:lnSpc>
                <a:spcPct val="100000"/>
              </a:lnSpc>
              <a:spcBef>
                <a:spcPts val="0"/>
              </a:spcBef>
              <a:spcAft>
                <a:spcPts val="0"/>
              </a:spcAft>
              <a:buNone/>
            </a:pPr>
            <a:r>
              <a:rPr b="1" lang="en"/>
              <a:t>New for Prototype 3:</a:t>
            </a:r>
            <a:endParaRPr b="1"/>
          </a:p>
          <a:p>
            <a:pPr indent="-310832" lvl="0" marL="457200" rtl="0" algn="l">
              <a:lnSpc>
                <a:spcPct val="100000"/>
              </a:lnSpc>
              <a:spcBef>
                <a:spcPts val="0"/>
              </a:spcBef>
              <a:spcAft>
                <a:spcPts val="0"/>
              </a:spcAft>
              <a:buClr>
                <a:srgbClr val="000000"/>
              </a:buClr>
              <a:buSzPct val="116666"/>
              <a:buChar char="●"/>
            </a:pPr>
            <a:r>
              <a:rPr lang="en"/>
              <a:t>Added running total after each dive</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sz="1150"/>
              <a:t>Why</a:t>
            </a:r>
            <a:r>
              <a:rPr lang="en" sz="1150"/>
              <a:t>?  Users expressed interest in seeing their running total after each dive due to some events having cutoffs after a certain number of dives.</a:t>
            </a:r>
            <a:endParaRPr sz="1150"/>
          </a:p>
        </p:txBody>
      </p:sp>
      <p:sp>
        <p:nvSpPr>
          <p:cNvPr id="179" name="Google Shape;17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0" name="Google Shape;180;p13"/>
          <p:cNvPicPr preferRelativeResize="0"/>
          <p:nvPr/>
        </p:nvPicPr>
        <p:blipFill>
          <a:blip r:embed="rId3">
            <a:alphaModFix/>
          </a:blip>
          <a:stretch>
            <a:fillRect/>
          </a:stretch>
        </p:blipFill>
        <p:spPr>
          <a:xfrm>
            <a:off x="5300000" y="137379"/>
            <a:ext cx="2448424" cy="486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3ac3ff7952_0_1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Diver Home, after scanning results</a:t>
            </a:r>
            <a:endParaRPr/>
          </a:p>
        </p:txBody>
      </p:sp>
      <p:sp>
        <p:nvSpPr>
          <p:cNvPr id="186" name="Google Shape;186;g23ac3ff7952_0_14"/>
          <p:cNvSpPr txBox="1"/>
          <p:nvPr>
            <p:ph idx="1" type="body"/>
          </p:nvPr>
        </p:nvSpPr>
        <p:spPr>
          <a:xfrm>
            <a:off x="311700" y="1389600"/>
            <a:ext cx="43143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t>
            </a:r>
            <a:r>
              <a:rPr b="1" lang="en"/>
              <a:t>ew for Prototype 3:</a:t>
            </a:r>
            <a:endParaRPr b="1"/>
          </a:p>
          <a:p>
            <a:pPr indent="-304800" lvl="0" marL="457200" rtl="0" algn="l">
              <a:spcBef>
                <a:spcPts val="0"/>
              </a:spcBef>
              <a:spcAft>
                <a:spcPts val="0"/>
              </a:spcAft>
              <a:buSzPts val="1200"/>
              <a:buChar char="●"/>
            </a:pPr>
            <a:r>
              <a:rPr lang="en"/>
              <a:t>Scores from all past events may be reviewed (returning to previous slide)</a:t>
            </a:r>
            <a:endParaRPr/>
          </a:p>
          <a:p>
            <a:pPr indent="-304800" lvl="0" marL="457200" rtl="0" algn="l">
              <a:spcBef>
                <a:spcPts val="0"/>
              </a:spcBef>
              <a:spcAft>
                <a:spcPts val="0"/>
              </a:spcAft>
              <a:buSzPts val="1200"/>
              <a:buChar char="●"/>
            </a:pPr>
            <a:r>
              <a:rPr lang="en"/>
              <a:t>Scores may also be reviewed by dive</a:t>
            </a:r>
            <a:endParaRPr/>
          </a:p>
          <a:p>
            <a:pPr indent="-304800" lvl="0" marL="457200" rtl="0" algn="l">
              <a:spcBef>
                <a:spcPts val="0"/>
              </a:spcBef>
              <a:spcAft>
                <a:spcPts val="0"/>
              </a:spcAft>
              <a:buSzPts val="1200"/>
              <a:buChar char="●"/>
            </a:pPr>
            <a:r>
              <a:rPr lang="en"/>
              <a:t>Rather than just show the two best dives on this screen, we afford pushing into a list of all dives dived</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User tracks data in a spreadsheet today.  We have the data already, so we added a display to easily review top dives.</a:t>
            </a:r>
            <a:endParaRPr/>
          </a:p>
          <a:p>
            <a:pPr indent="0" lvl="0" marL="0" rtl="0" algn="l">
              <a:spcBef>
                <a:spcPts val="0"/>
              </a:spcBef>
              <a:spcAft>
                <a:spcPts val="0"/>
              </a:spcAft>
              <a:buNone/>
            </a:pPr>
            <a:r>
              <a:t/>
            </a:r>
            <a:endParaRPr/>
          </a:p>
        </p:txBody>
      </p:sp>
      <p:sp>
        <p:nvSpPr>
          <p:cNvPr id="187" name="Google Shape;187;g23ac3ff7952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8" name="Google Shape;188;g23ac3ff7952_0_14"/>
          <p:cNvPicPr preferRelativeResize="0"/>
          <p:nvPr/>
        </p:nvPicPr>
        <p:blipFill>
          <a:blip r:embed="rId3">
            <a:alphaModFix/>
          </a:blip>
          <a:stretch>
            <a:fillRect/>
          </a:stretch>
        </p:blipFill>
        <p:spPr>
          <a:xfrm>
            <a:off x="6253150" y="152400"/>
            <a:ext cx="2433302"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3ac3ff7952_0_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Best Dives, and Detailed Dive Data</a:t>
            </a:r>
            <a:endParaRPr/>
          </a:p>
        </p:txBody>
      </p:sp>
      <p:sp>
        <p:nvSpPr>
          <p:cNvPr id="194" name="Google Shape;194;g23ac3ff7952_0_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New for Prototype 3:</a:t>
            </a:r>
            <a:endParaRPr b="1"/>
          </a:p>
          <a:p>
            <a:pPr indent="-304800" lvl="0" marL="457200" rtl="0" algn="l">
              <a:spcBef>
                <a:spcPts val="0"/>
              </a:spcBef>
              <a:spcAft>
                <a:spcPts val="0"/>
              </a:spcAft>
              <a:buSzPts val="1200"/>
              <a:buChar char="●"/>
            </a:pPr>
            <a:r>
              <a:rPr lang="en"/>
              <a:t>All dives dived are listed here, in order of average score</a:t>
            </a:r>
            <a:endParaRPr/>
          </a:p>
          <a:p>
            <a:pPr indent="-304800" lvl="0" marL="457200" rtl="0" algn="l">
              <a:spcBef>
                <a:spcPts val="0"/>
              </a:spcBef>
              <a:spcAft>
                <a:spcPts val="0"/>
              </a:spcAft>
              <a:buSzPts val="1200"/>
              <a:buChar char="●"/>
            </a:pPr>
            <a:r>
              <a:rPr lang="en"/>
              <a:t>Tapping on one pushes to a detailed breakdown of all scores earned for that dive</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User tracks data in a spreadsheet today.  We have the data already, so we added a display to easily review top dives.</a:t>
            </a:r>
            <a:endParaRPr/>
          </a:p>
        </p:txBody>
      </p:sp>
      <p:sp>
        <p:nvSpPr>
          <p:cNvPr id="195" name="Google Shape;195;g23ac3ff7952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g23ac3ff7952_0_21"/>
          <p:cNvPicPr preferRelativeResize="0"/>
          <p:nvPr/>
        </p:nvPicPr>
        <p:blipFill>
          <a:blip r:embed="rId3">
            <a:alphaModFix/>
          </a:blip>
          <a:stretch>
            <a:fillRect/>
          </a:stretch>
        </p:blipFill>
        <p:spPr>
          <a:xfrm>
            <a:off x="3576675" y="152400"/>
            <a:ext cx="2433302" cy="4838699"/>
          </a:xfrm>
          <a:prstGeom prst="rect">
            <a:avLst/>
          </a:prstGeom>
          <a:noFill/>
          <a:ln>
            <a:noFill/>
          </a:ln>
        </p:spPr>
      </p:pic>
      <p:pic>
        <p:nvPicPr>
          <p:cNvPr id="197" name="Google Shape;197;g23ac3ff7952_0_21"/>
          <p:cNvPicPr preferRelativeResize="0"/>
          <p:nvPr/>
        </p:nvPicPr>
        <p:blipFill>
          <a:blip r:embed="rId4">
            <a:alphaModFix/>
          </a:blip>
          <a:stretch>
            <a:fillRect/>
          </a:stretch>
        </p:blipFill>
        <p:spPr>
          <a:xfrm>
            <a:off x="6324402" y="152400"/>
            <a:ext cx="2433302"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Major Task 2: Keep Score</a:t>
            </a:r>
            <a:endParaRPr/>
          </a:p>
        </p:txBody>
      </p:sp>
      <p:sp>
        <p:nvSpPr>
          <p:cNvPr id="203" name="Google Shape;203;p14"/>
          <p:cNvSpPr txBox="1"/>
          <p:nvPr/>
        </p:nvSpPr>
        <p:spPr>
          <a:xfrm>
            <a:off x="2501450" y="3049075"/>
            <a:ext cx="426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Android Mobile</a:t>
            </a:r>
            <a:endParaRPr b="0" i="0" sz="1400" u="none" cap="none" strike="noStrike">
              <a:solidFill>
                <a:srgbClr val="000000"/>
              </a:solidFill>
              <a:latin typeface="Arial"/>
              <a:ea typeface="Arial"/>
              <a:cs typeface="Arial"/>
              <a:sym typeface="Arial"/>
            </a:endParaRPr>
          </a:p>
        </p:txBody>
      </p:sp>
      <p:sp>
        <p:nvSpPr>
          <p:cNvPr id="204" name="Google Shape;20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Event Selection</a:t>
            </a:r>
            <a:endParaRPr/>
          </a:p>
        </p:txBody>
      </p:sp>
      <p:sp>
        <p:nvSpPr>
          <p:cNvPr id="210" name="Google Shape;210;p15"/>
          <p:cNvSpPr txBox="1"/>
          <p:nvPr>
            <p:ph idx="1" type="body"/>
          </p:nvPr>
        </p:nvSpPr>
        <p:spPr>
          <a:xfrm>
            <a:off x="311700" y="1389600"/>
            <a:ext cx="29946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Displays a list of all events this scorekeeper has kept score for previously. Events are displayed by the date they occured.  If multiple events are added on the same day, the event has a revision number added in parentheses.</a:t>
            </a:r>
            <a:endParaRPr/>
          </a:p>
          <a:p>
            <a:pPr indent="-304800" lvl="0" marL="457200" rtl="0" algn="l">
              <a:lnSpc>
                <a:spcPct val="115000"/>
              </a:lnSpc>
              <a:spcBef>
                <a:spcPts val="0"/>
              </a:spcBef>
              <a:spcAft>
                <a:spcPts val="0"/>
              </a:spcAft>
              <a:buSzPts val="1200"/>
              <a:buChar char="●"/>
            </a:pPr>
            <a:r>
              <a:rPr lang="en"/>
              <a:t>Scorekeeper has the option to select one of the previous events or start a new one</a:t>
            </a:r>
            <a:endParaRPr/>
          </a:p>
          <a:p>
            <a:pPr indent="-304800" lvl="0" marL="457200" rtl="0" algn="l">
              <a:lnSpc>
                <a:spcPct val="115000"/>
              </a:lnSpc>
              <a:spcBef>
                <a:spcPts val="0"/>
              </a:spcBef>
              <a:spcAft>
                <a:spcPts val="0"/>
              </a:spcAft>
              <a:buSzPts val="1200"/>
              <a:buChar char="●"/>
            </a:pPr>
            <a:r>
              <a:rPr lang="en"/>
              <a:t>Standard swipe left to activate delete option is available on this screen</a:t>
            </a:r>
            <a:endParaRPr/>
          </a:p>
        </p:txBody>
      </p:sp>
      <p:sp>
        <p:nvSpPr>
          <p:cNvPr id="211" name="Google Shape;211;p15"/>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“New Dive Event”</a:t>
            </a:r>
            <a:endParaRPr b="1" i="0" sz="1400" u="none" cap="none" strike="noStrike">
              <a:solidFill>
                <a:srgbClr val="000000"/>
              </a:solidFill>
              <a:latin typeface="Arial"/>
              <a:ea typeface="Arial"/>
              <a:cs typeface="Arial"/>
              <a:sym typeface="Arial"/>
            </a:endParaRPr>
          </a:p>
        </p:txBody>
      </p:sp>
      <p:sp>
        <p:nvSpPr>
          <p:cNvPr id="212" name="Google Shape;21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3" name="Google Shape;213;p15"/>
          <p:cNvPicPr preferRelativeResize="0"/>
          <p:nvPr/>
        </p:nvPicPr>
        <p:blipFill rotWithShape="1">
          <a:blip r:embed="rId3">
            <a:alphaModFix/>
          </a:blip>
          <a:srcRect b="0" l="0" r="0" t="0"/>
          <a:stretch/>
        </p:blipFill>
        <p:spPr>
          <a:xfrm>
            <a:off x="5032513" y="152400"/>
            <a:ext cx="2511016" cy="4838699"/>
          </a:xfrm>
          <a:prstGeom prst="rect">
            <a:avLst/>
          </a:prstGeom>
          <a:noFill/>
          <a:ln>
            <a:noFill/>
          </a:ln>
        </p:spPr>
      </p:pic>
      <p:sp>
        <p:nvSpPr>
          <p:cNvPr id="214" name="Google Shape;214;p15"/>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311700" y="555600"/>
            <a:ext cx="32577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Event Setup - No Divers</a:t>
            </a:r>
            <a:endParaRPr/>
          </a:p>
        </p:txBody>
      </p:sp>
      <p:sp>
        <p:nvSpPr>
          <p:cNvPr id="220" name="Google Shape;220;p16"/>
          <p:cNvSpPr txBox="1"/>
          <p:nvPr>
            <p:ph idx="1" type="body"/>
          </p:nvPr>
        </p:nvSpPr>
        <p:spPr>
          <a:xfrm>
            <a:off x="311700" y="1389600"/>
            <a:ext cx="2808000" cy="2855400"/>
          </a:xfrm>
          <a:prstGeom prst="rect">
            <a:avLst/>
          </a:prstGeom>
          <a:noFill/>
          <a:ln>
            <a:noFill/>
          </a:ln>
        </p:spPr>
        <p:txBody>
          <a:bodyPr anchorCtr="0" anchor="t" bIns="91425" lIns="91425" spcFirstLastPara="1" rIns="91425" wrap="square" tIns="91425">
            <a:normAutofit fontScale="85000" lnSpcReduction="20000"/>
          </a:bodyPr>
          <a:lstStyle/>
          <a:p>
            <a:pPr indent="-293370" lvl="0" marL="457200" rtl="0" algn="l">
              <a:lnSpc>
                <a:spcPct val="115000"/>
              </a:lnSpc>
              <a:spcBef>
                <a:spcPts val="0"/>
              </a:spcBef>
              <a:spcAft>
                <a:spcPts val="0"/>
              </a:spcAft>
              <a:buSzPct val="100000"/>
              <a:buChar char="●"/>
            </a:pPr>
            <a:r>
              <a:rPr lang="en"/>
              <a:t>Initial setup page displays a message indicating that no divers have been added to the event yet</a:t>
            </a:r>
            <a:endParaRPr/>
          </a:p>
          <a:p>
            <a:pPr indent="-293370" lvl="0" marL="457200" rtl="0" algn="l">
              <a:lnSpc>
                <a:spcPct val="115000"/>
              </a:lnSpc>
              <a:spcBef>
                <a:spcPts val="0"/>
              </a:spcBef>
              <a:spcAft>
                <a:spcPts val="0"/>
              </a:spcAft>
              <a:buSzPct val="100000"/>
              <a:buChar char="●"/>
            </a:pPr>
            <a:r>
              <a:rPr lang="en"/>
              <a:t>There is an option to add divers and an option to proceed to official review, which is grayed out until divers have been added</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293370" lvl="0" marL="457200" rtl="0" algn="l">
              <a:spcBef>
                <a:spcPts val="0"/>
              </a:spcBef>
              <a:spcAft>
                <a:spcPts val="0"/>
              </a:spcAft>
              <a:buSzPct val="100000"/>
              <a:buChar char="●"/>
            </a:pPr>
            <a:r>
              <a:rPr lang="en"/>
              <a:t>Start Event button has changed to Official Review</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User testing showed some confusion when starting the event and making sure the official reviewed the dive entries. We attempted to clear this up by renaming the button.</a:t>
            </a:r>
            <a:endParaRPr/>
          </a:p>
        </p:txBody>
      </p:sp>
      <p:sp>
        <p:nvSpPr>
          <p:cNvPr id="221" name="Google Shape;221;p16"/>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“Add Divers”</a:t>
            </a:r>
            <a:endParaRPr b="1" i="0" sz="1400" u="none" cap="none" strike="noStrike">
              <a:solidFill>
                <a:srgbClr val="000000"/>
              </a:solidFill>
              <a:latin typeface="Arial"/>
              <a:ea typeface="Arial"/>
              <a:cs typeface="Arial"/>
              <a:sym typeface="Arial"/>
            </a:endParaRPr>
          </a:p>
        </p:txBody>
      </p:sp>
      <p:sp>
        <p:nvSpPr>
          <p:cNvPr id="222" name="Google Shape;22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23" name="Google Shape;223;p16"/>
          <p:cNvPicPr preferRelativeResize="0"/>
          <p:nvPr/>
        </p:nvPicPr>
        <p:blipFill>
          <a:blip r:embed="rId3">
            <a:alphaModFix/>
          </a:blip>
          <a:stretch>
            <a:fillRect/>
          </a:stretch>
        </p:blipFill>
        <p:spPr>
          <a:xfrm>
            <a:off x="5152800" y="152400"/>
            <a:ext cx="2487364"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App Startup</a:t>
            </a:r>
            <a:endParaRPr/>
          </a:p>
        </p:txBody>
      </p:sp>
      <p:sp>
        <p:nvSpPr>
          <p:cNvPr id="63" name="Google Shape;63;p2"/>
          <p:cNvSpPr txBox="1"/>
          <p:nvPr>
            <p:ph idx="1" type="body"/>
          </p:nvPr>
        </p:nvSpPr>
        <p:spPr>
          <a:xfrm>
            <a:off x="311700" y="1411800"/>
            <a:ext cx="2808000" cy="18666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Displayed briefly when launching</a:t>
            </a:r>
            <a:endParaRPr/>
          </a:p>
          <a:p>
            <a:pPr indent="-304800" lvl="0" marL="457200" rtl="0" algn="l">
              <a:lnSpc>
                <a:spcPct val="115000"/>
              </a:lnSpc>
              <a:spcBef>
                <a:spcPts val="0"/>
              </a:spcBef>
              <a:spcAft>
                <a:spcPts val="0"/>
              </a:spcAft>
              <a:buSzPts val="1200"/>
              <a:buChar char="●"/>
            </a:pPr>
            <a:r>
              <a:rPr lang="en"/>
              <a:t>Replaced immediately by initial presentation of settings screen on first launch, otherwise transition directly to the role's main screen</a:t>
            </a:r>
            <a:endParaRPr/>
          </a:p>
          <a:p>
            <a:pPr indent="0" lvl="0" marL="0" rtl="0" algn="l">
              <a:lnSpc>
                <a:spcPct val="115000"/>
              </a:lnSpc>
              <a:spcBef>
                <a:spcPts val="1200"/>
              </a:spcBef>
              <a:spcAft>
                <a:spcPts val="1200"/>
              </a:spcAft>
              <a:buSzPts val="1200"/>
              <a:buNone/>
            </a:pPr>
            <a:r>
              <a:t/>
            </a:r>
            <a:endParaRPr/>
          </a:p>
        </p:txBody>
      </p:sp>
      <p:pic>
        <p:nvPicPr>
          <p:cNvPr id="64" name="Google Shape;64;p2"/>
          <p:cNvPicPr preferRelativeResize="0"/>
          <p:nvPr/>
        </p:nvPicPr>
        <p:blipFill rotWithShape="1">
          <a:blip r:embed="rId3">
            <a:alphaModFix/>
          </a:blip>
          <a:srcRect b="0" l="0" r="0" t="0"/>
          <a:stretch/>
        </p:blipFill>
        <p:spPr>
          <a:xfrm>
            <a:off x="5100075" y="152400"/>
            <a:ext cx="2563789" cy="4838700"/>
          </a:xfrm>
          <a:prstGeom prst="rect">
            <a:avLst/>
          </a:prstGeom>
          <a:noFill/>
          <a:ln>
            <a:noFill/>
          </a:ln>
        </p:spPr>
      </p:pic>
      <p:sp>
        <p:nvSpPr>
          <p:cNvPr id="65" name="Google Shape;65;p2"/>
          <p:cNvSpPr txBox="1"/>
          <p:nvPr/>
        </p:nvSpPr>
        <p:spPr>
          <a:xfrm>
            <a:off x="510650" y="3382125"/>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waits</a:t>
            </a:r>
            <a:endParaRPr b="1" i="0" sz="1400" u="none" cap="none" strike="noStrike">
              <a:solidFill>
                <a:srgbClr val="000000"/>
              </a:solidFill>
              <a:latin typeface="Arial"/>
              <a:ea typeface="Arial"/>
              <a:cs typeface="Arial"/>
              <a:sym typeface="Arial"/>
            </a:endParaRPr>
          </a:p>
        </p:txBody>
      </p:sp>
      <p:sp>
        <p:nvSpPr>
          <p:cNvPr id="66" name="Google Shape;66;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7" name="Google Shape;67;p2"/>
          <p:cNvSpPr txBox="1"/>
          <p:nvPr/>
        </p:nvSpPr>
        <p:spPr>
          <a:xfrm>
            <a:off x="48600" y="70200"/>
            <a:ext cx="373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[No changes from Prototype 2]</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5092288" y="119538"/>
            <a:ext cx="2448932" cy="4904424"/>
          </a:xfrm>
          <a:prstGeom prst="rect">
            <a:avLst/>
          </a:prstGeom>
          <a:noFill/>
          <a:ln>
            <a:noFill/>
          </a:ln>
        </p:spPr>
      </p:pic>
      <p:sp>
        <p:nvSpPr>
          <p:cNvPr id="229" name="Google Shape;2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Add Divers</a:t>
            </a:r>
            <a:endParaRPr/>
          </a:p>
        </p:txBody>
      </p:sp>
      <p:sp>
        <p:nvSpPr>
          <p:cNvPr id="230" name="Google Shape;2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Scanner for reading the QR code generated by the dive coaches in order to read in diver information for a given coach’s team</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304800" lvl="0" marL="457200" rtl="0" algn="l">
              <a:spcBef>
                <a:spcPts val="0"/>
              </a:spcBef>
              <a:spcAft>
                <a:spcPts val="0"/>
              </a:spcAft>
              <a:buSzPts val="1200"/>
              <a:buChar char="●"/>
            </a:pPr>
            <a:r>
              <a:rPr lang="en"/>
              <a:t>Added “Live Camera View” picture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User did not realize this was a live camera during user testing.</a:t>
            </a:r>
            <a:endParaRPr/>
          </a:p>
        </p:txBody>
      </p:sp>
      <p:sp>
        <p:nvSpPr>
          <p:cNvPr id="231" name="Google Shape;231;p17"/>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scans a coach’s QR code</a:t>
            </a:r>
            <a:endParaRPr b="1" i="0" sz="1400" u="none" cap="none" strike="noStrike">
              <a:solidFill>
                <a:srgbClr val="000000"/>
              </a:solidFill>
              <a:latin typeface="Arial"/>
              <a:ea typeface="Arial"/>
              <a:cs typeface="Arial"/>
              <a:sym typeface="Arial"/>
            </a:endParaRPr>
          </a:p>
        </p:txBody>
      </p:sp>
      <p:sp>
        <p:nvSpPr>
          <p:cNvPr id="232" name="Google Shape;23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Event Setup - Divers not Ordered</a:t>
            </a:r>
            <a:endParaRPr/>
          </a:p>
        </p:txBody>
      </p:sp>
      <p:sp>
        <p:nvSpPr>
          <p:cNvPr id="238" name="Google Shape;238;p18"/>
          <p:cNvSpPr txBox="1"/>
          <p:nvPr>
            <p:ph idx="1" type="body"/>
          </p:nvPr>
        </p:nvSpPr>
        <p:spPr>
          <a:xfrm>
            <a:off x="311700" y="1373375"/>
            <a:ext cx="3590700" cy="30450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All added divers are listed within the level selected</a:t>
            </a:r>
            <a:endParaRPr/>
          </a:p>
          <a:p>
            <a:pPr indent="-304800" lvl="0" marL="457200" rtl="0" algn="l">
              <a:lnSpc>
                <a:spcPct val="115000"/>
              </a:lnSpc>
              <a:spcBef>
                <a:spcPts val="0"/>
              </a:spcBef>
              <a:spcAft>
                <a:spcPts val="0"/>
              </a:spcAft>
              <a:buSzPts val="1200"/>
              <a:buChar char="●"/>
            </a:pPr>
            <a:r>
              <a:rPr lang="en"/>
              <a:t>The grabbers can be used to reorder the divers within the level.</a:t>
            </a:r>
            <a:endParaRPr/>
          </a:p>
          <a:p>
            <a:pPr indent="-304800" lvl="0" marL="457200" rtl="0" algn="l">
              <a:lnSpc>
                <a:spcPct val="115000"/>
              </a:lnSpc>
              <a:spcBef>
                <a:spcPts val="0"/>
              </a:spcBef>
              <a:spcAft>
                <a:spcPts val="0"/>
              </a:spcAft>
              <a:buSzPts val="1200"/>
              <a:buChar char="●"/>
            </a:pPr>
            <a:r>
              <a:rPr lang="en"/>
              <a:t>Official Review button is no longer grayed out</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“Official Review” button</a:t>
            </a:r>
            <a:endParaRPr/>
          </a:p>
        </p:txBody>
      </p:sp>
      <p:sp>
        <p:nvSpPr>
          <p:cNvPr id="239" name="Google Shape;239;p18"/>
          <p:cNvSpPr txBox="1"/>
          <p:nvPr/>
        </p:nvSpPr>
        <p:spPr>
          <a:xfrm>
            <a:off x="311700" y="478647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arranges divers in the desired order</a:t>
            </a:r>
            <a:endParaRPr b="1" i="0" sz="1400" u="none" cap="none" strike="noStrike">
              <a:solidFill>
                <a:srgbClr val="000000"/>
              </a:solidFill>
              <a:latin typeface="Arial"/>
              <a:ea typeface="Arial"/>
              <a:cs typeface="Arial"/>
              <a:sym typeface="Arial"/>
            </a:endParaRPr>
          </a:p>
        </p:txBody>
      </p:sp>
      <p:sp>
        <p:nvSpPr>
          <p:cNvPr id="240" name="Google Shape;24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1" name="Google Shape;241;p18"/>
          <p:cNvPicPr preferRelativeResize="0"/>
          <p:nvPr/>
        </p:nvPicPr>
        <p:blipFill>
          <a:blip r:embed="rId3">
            <a:alphaModFix/>
          </a:blip>
          <a:stretch>
            <a:fillRect/>
          </a:stretch>
        </p:blipFill>
        <p:spPr>
          <a:xfrm>
            <a:off x="5305200" y="152400"/>
            <a:ext cx="2386744"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Event Setup - Divers Ordered</a:t>
            </a:r>
            <a:endParaRPr/>
          </a:p>
        </p:txBody>
      </p:sp>
      <p:sp>
        <p:nvSpPr>
          <p:cNvPr id="247" name="Google Shape;247;p19"/>
          <p:cNvSpPr txBox="1"/>
          <p:nvPr>
            <p:ph idx="1" type="body"/>
          </p:nvPr>
        </p:nvSpPr>
        <p:spPr>
          <a:xfrm>
            <a:off x="311700" y="1389600"/>
            <a:ext cx="3299100" cy="3179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t>New for Prototype 3:</a:t>
            </a:r>
            <a:endParaRPr b="1"/>
          </a:p>
          <a:p>
            <a:pPr indent="0" lvl="0" marL="0" rtl="0" algn="l">
              <a:spcBef>
                <a:spcPts val="0"/>
              </a:spcBef>
              <a:spcAft>
                <a:spcPts val="0"/>
              </a:spcAft>
              <a:buNone/>
            </a:pPr>
            <a:r>
              <a:rPr lang="en"/>
              <a:t>Same modification of “Official Review” button</a:t>
            </a:r>
            <a:endParaRPr b="1"/>
          </a:p>
          <a:p>
            <a:pPr indent="0" lvl="0" marL="45720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t/>
            </a:r>
            <a:endParaRPr/>
          </a:p>
        </p:txBody>
      </p:sp>
      <p:sp>
        <p:nvSpPr>
          <p:cNvPr id="248" name="Google Shape;248;p19"/>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t>
            </a:r>
            <a:r>
              <a:rPr b="1" lang="en"/>
              <a:t>Official Review</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249" name="Google Shape;2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0" name="Google Shape;250;p19"/>
          <p:cNvPicPr preferRelativeResize="0"/>
          <p:nvPr/>
        </p:nvPicPr>
        <p:blipFill>
          <a:blip r:embed="rId3">
            <a:alphaModFix/>
          </a:blip>
          <a:stretch>
            <a:fillRect/>
          </a:stretch>
        </p:blipFill>
        <p:spPr>
          <a:xfrm>
            <a:off x="5305200" y="152400"/>
            <a:ext cx="2403690"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28a5021d5a_0_5"/>
          <p:cNvSpPr txBox="1"/>
          <p:nvPr>
            <p:ph type="title"/>
          </p:nvPr>
        </p:nvSpPr>
        <p:spPr>
          <a:xfrm>
            <a:off x="311700" y="555600"/>
            <a:ext cx="3337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Event Setup - Divers Ordered Process Check</a:t>
            </a:r>
            <a:endParaRPr/>
          </a:p>
        </p:txBody>
      </p:sp>
      <p:sp>
        <p:nvSpPr>
          <p:cNvPr id="256" name="Google Shape;256;g228a5021d5a_0_5"/>
          <p:cNvSpPr txBox="1"/>
          <p:nvPr/>
        </p:nvSpPr>
        <p:spPr>
          <a:xfrm>
            <a:off x="311700" y="45311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t>
            </a:r>
            <a:r>
              <a:rPr b="1" lang="en"/>
              <a:t>Ok</a:t>
            </a:r>
            <a:r>
              <a:rPr b="1" i="0" lang="en" sz="1400" u="none" cap="none" strike="noStrike">
                <a:solidFill>
                  <a:srgbClr val="000000"/>
                </a:solidFill>
                <a:latin typeface="Arial"/>
                <a:ea typeface="Arial"/>
                <a:cs typeface="Arial"/>
                <a:sym typeface="Arial"/>
              </a:rPr>
              <a:t>”, go to Minor Task 3</a:t>
            </a:r>
            <a:endParaRPr b="1" i="0" sz="1400" u="none" cap="none" strike="noStrike">
              <a:solidFill>
                <a:srgbClr val="000000"/>
              </a:solidFill>
              <a:latin typeface="Arial"/>
              <a:ea typeface="Arial"/>
              <a:cs typeface="Arial"/>
              <a:sym typeface="Arial"/>
            </a:endParaRPr>
          </a:p>
        </p:txBody>
      </p:sp>
      <p:sp>
        <p:nvSpPr>
          <p:cNvPr id="257" name="Google Shape;257;g228a5021d5a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8" name="Google Shape;258;g228a5021d5a_0_5"/>
          <p:cNvPicPr preferRelativeResize="0"/>
          <p:nvPr/>
        </p:nvPicPr>
        <p:blipFill>
          <a:blip r:embed="rId3">
            <a:alphaModFix/>
          </a:blip>
          <a:stretch>
            <a:fillRect/>
          </a:stretch>
        </p:blipFill>
        <p:spPr>
          <a:xfrm>
            <a:off x="5152800" y="152400"/>
            <a:ext cx="2495472" cy="4838701"/>
          </a:xfrm>
          <a:prstGeom prst="rect">
            <a:avLst/>
          </a:prstGeom>
          <a:noFill/>
          <a:ln>
            <a:noFill/>
          </a:ln>
        </p:spPr>
      </p:pic>
      <p:sp>
        <p:nvSpPr>
          <p:cNvPr id="259" name="Google Shape;259;g228a5021d5a_0_5"/>
          <p:cNvSpPr txBox="1"/>
          <p:nvPr/>
        </p:nvSpPr>
        <p:spPr>
          <a:xfrm>
            <a:off x="311700" y="1218600"/>
            <a:ext cx="46599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Char char="●"/>
            </a:pPr>
            <a:r>
              <a:rPr lang="en" sz="1200">
                <a:solidFill>
                  <a:schemeClr val="dk2"/>
                </a:solidFill>
              </a:rPr>
              <a:t>After the scorekeeper selects “Official Review”, an alert pops up to tell the scorekeeper to get approval of the dive event from the Official before the event starts.</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If the scorekeeper selects Cancel, the app will stay on the reordering screen.</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See minor task 3 for details on the Official Review</a:t>
            </a:r>
            <a:endParaRPr sz="1200">
              <a:solidFill>
                <a:schemeClr val="dk2"/>
              </a:solidFill>
            </a:endParaRPr>
          </a:p>
          <a:p>
            <a:pPr indent="0" lvl="0" marL="0" rtl="0" algn="l">
              <a:lnSpc>
                <a:spcPct val="115000"/>
              </a:lnSpc>
              <a:spcBef>
                <a:spcPts val="0"/>
              </a:spcBef>
              <a:spcAft>
                <a:spcPts val="0"/>
              </a:spcAft>
              <a:buNone/>
            </a:pPr>
            <a:r>
              <a:t/>
            </a:r>
            <a:endParaRPr b="1" sz="1200">
              <a:solidFill>
                <a:schemeClr val="dk2"/>
              </a:solidFill>
            </a:endParaRPr>
          </a:p>
          <a:p>
            <a:pPr indent="0" lvl="0" marL="0" rtl="0" algn="l">
              <a:lnSpc>
                <a:spcPct val="115000"/>
              </a:lnSpc>
              <a:spcBef>
                <a:spcPts val="0"/>
              </a:spcBef>
              <a:spcAft>
                <a:spcPts val="0"/>
              </a:spcAft>
              <a:buNone/>
            </a:pPr>
            <a:r>
              <a:rPr b="1" lang="en" sz="1200">
                <a:solidFill>
                  <a:schemeClr val="dk2"/>
                </a:solidFill>
              </a:rPr>
              <a:t>New for Prototype 3:</a:t>
            </a:r>
            <a:endParaRPr b="1"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Pop up dialog wording changes</a:t>
            </a:r>
            <a:endParaRPr sz="1200">
              <a:solidFill>
                <a:schemeClr val="dk2"/>
              </a:solidFill>
            </a:endParaRPr>
          </a:p>
          <a:p>
            <a:pPr indent="0" lvl="0" marL="45720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b="1" lang="en" sz="1200">
                <a:solidFill>
                  <a:schemeClr val="dk2"/>
                </a:solidFill>
              </a:rPr>
              <a:t>Why</a:t>
            </a:r>
            <a:r>
              <a:rPr lang="en" sz="1200">
                <a:solidFill>
                  <a:schemeClr val="dk2"/>
                </a:solidFill>
              </a:rPr>
              <a:t>?  User did not realize the official did not have their own device to perform the Official Review. We attempted to make our call to action more clear with this pop up message. We want the user to understand that now is the time to hand the device to the Official.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1ead496053_0_54"/>
          <p:cNvSpPr txBox="1"/>
          <p:nvPr>
            <p:ph type="title"/>
          </p:nvPr>
        </p:nvSpPr>
        <p:spPr>
          <a:xfrm>
            <a:off x="311700" y="555600"/>
            <a:ext cx="3337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0"/>
              <a:buNone/>
            </a:pPr>
            <a:r>
              <a:rPr lang="en"/>
              <a:t>Event Setup - Approved by Official</a:t>
            </a:r>
            <a:endParaRPr/>
          </a:p>
        </p:txBody>
      </p:sp>
      <p:sp>
        <p:nvSpPr>
          <p:cNvPr id="265" name="Google Shape;265;g21ead496053_0_54"/>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t>
            </a:r>
            <a:r>
              <a:rPr b="1" lang="en"/>
              <a:t>Start Event”</a:t>
            </a:r>
            <a:endParaRPr b="1" i="0" sz="1400" u="none" cap="none" strike="noStrike">
              <a:solidFill>
                <a:srgbClr val="000000"/>
              </a:solidFill>
              <a:latin typeface="Arial"/>
              <a:ea typeface="Arial"/>
              <a:cs typeface="Arial"/>
              <a:sym typeface="Arial"/>
            </a:endParaRPr>
          </a:p>
        </p:txBody>
      </p:sp>
      <p:sp>
        <p:nvSpPr>
          <p:cNvPr id="266" name="Google Shape;266;g21ead496053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7" name="Google Shape;267;g21ead496053_0_54"/>
          <p:cNvPicPr preferRelativeResize="0"/>
          <p:nvPr/>
        </p:nvPicPr>
        <p:blipFill>
          <a:blip r:embed="rId3">
            <a:alphaModFix/>
          </a:blip>
          <a:stretch>
            <a:fillRect/>
          </a:stretch>
        </p:blipFill>
        <p:spPr>
          <a:xfrm>
            <a:off x="4695600" y="152400"/>
            <a:ext cx="2658626" cy="4838699"/>
          </a:xfrm>
          <a:prstGeom prst="rect">
            <a:avLst/>
          </a:prstGeom>
          <a:noFill/>
          <a:ln>
            <a:noFill/>
          </a:ln>
        </p:spPr>
      </p:pic>
      <p:sp>
        <p:nvSpPr>
          <p:cNvPr id="268" name="Google Shape;268;g21ead496053_0_54"/>
          <p:cNvSpPr txBox="1"/>
          <p:nvPr/>
        </p:nvSpPr>
        <p:spPr>
          <a:xfrm>
            <a:off x="471000" y="1211150"/>
            <a:ext cx="43137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2"/>
                </a:solidFill>
              </a:rPr>
              <a:t>New for Prototype 3:</a:t>
            </a:r>
            <a:endParaRPr b="1"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New, unmodifiable event setup screen</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After an Official has reviewed, approved, and handed the device back to the scorekeeper</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User can start event</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User can modify divers, which bring them back to the modifiable event setup screen. Official review must happen again if event is modified.</a:t>
            </a:r>
            <a:endParaRPr sz="1200">
              <a:solidFill>
                <a:schemeClr val="dk2"/>
              </a:solidFill>
            </a:endParaRPr>
          </a:p>
          <a:p>
            <a:pPr indent="0" lvl="0" marL="45720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b="1" lang="en" sz="1200">
                <a:solidFill>
                  <a:schemeClr val="dk2"/>
                </a:solidFill>
              </a:rPr>
              <a:t>Why</a:t>
            </a:r>
            <a:r>
              <a:rPr lang="en" sz="1200">
                <a:solidFill>
                  <a:schemeClr val="dk2"/>
                </a:solidFill>
              </a:rPr>
              <a:t>?  We want the scorekeeper to be the user to </a:t>
            </a:r>
            <a:r>
              <a:rPr lang="en" sz="1200">
                <a:solidFill>
                  <a:schemeClr val="dk2"/>
                </a:solidFill>
              </a:rPr>
              <a:t>start the diving event and give them an opportunity to make last minute changes before the event.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0"/>
          <p:cNvPicPr preferRelativeResize="0"/>
          <p:nvPr/>
        </p:nvPicPr>
        <p:blipFill>
          <a:blip r:embed="rId3">
            <a:alphaModFix/>
          </a:blip>
          <a:stretch>
            <a:fillRect/>
          </a:stretch>
        </p:blipFill>
        <p:spPr>
          <a:xfrm>
            <a:off x="5079075" y="128600"/>
            <a:ext cx="2544700" cy="5014901"/>
          </a:xfrm>
          <a:prstGeom prst="rect">
            <a:avLst/>
          </a:prstGeom>
          <a:noFill/>
          <a:ln>
            <a:noFill/>
          </a:ln>
        </p:spPr>
      </p:pic>
      <p:sp>
        <p:nvSpPr>
          <p:cNvPr id="274" name="Google Shape;274;p20"/>
          <p:cNvSpPr txBox="1"/>
          <p:nvPr>
            <p:ph type="title"/>
          </p:nvPr>
        </p:nvSpPr>
        <p:spPr>
          <a:xfrm>
            <a:off x="311700" y="555600"/>
            <a:ext cx="3314700" cy="547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a:t>
            </a:r>
            <a:endParaRPr/>
          </a:p>
        </p:txBody>
      </p:sp>
      <p:sp>
        <p:nvSpPr>
          <p:cNvPr id="275" name="Google Shape;275;p20"/>
          <p:cNvSpPr txBox="1"/>
          <p:nvPr>
            <p:ph idx="1" type="body"/>
          </p:nvPr>
        </p:nvSpPr>
        <p:spPr>
          <a:xfrm>
            <a:off x="311700" y="1208400"/>
            <a:ext cx="4540200" cy="3179400"/>
          </a:xfrm>
          <a:prstGeom prst="rect">
            <a:avLst/>
          </a:prstGeom>
          <a:noFill/>
          <a:ln>
            <a:noFill/>
          </a:ln>
        </p:spPr>
        <p:txBody>
          <a:bodyPr anchorCtr="0" anchor="t" bIns="91425" lIns="91425" spcFirstLastPara="1" rIns="91425" wrap="square" tIns="91425">
            <a:normAutofit fontScale="77500" lnSpcReduction="20000"/>
          </a:bodyPr>
          <a:lstStyle/>
          <a:p>
            <a:pPr indent="-292443" lvl="0" marL="457200" rtl="0" algn="l">
              <a:lnSpc>
                <a:spcPct val="115000"/>
              </a:lnSpc>
              <a:spcBef>
                <a:spcPts val="0"/>
              </a:spcBef>
              <a:spcAft>
                <a:spcPts val="0"/>
              </a:spcAft>
              <a:buSzPct val="108108"/>
              <a:buChar char="●"/>
            </a:pPr>
            <a:r>
              <a:rPr lang="en"/>
              <a:t>Displays information on the current diver and the dive they are doing</a:t>
            </a:r>
            <a:endParaRPr/>
          </a:p>
          <a:p>
            <a:pPr indent="-292443" lvl="0" marL="457200" rtl="0" algn="l">
              <a:lnSpc>
                <a:spcPct val="115000"/>
              </a:lnSpc>
              <a:spcBef>
                <a:spcPts val="0"/>
              </a:spcBef>
              <a:spcAft>
                <a:spcPts val="0"/>
              </a:spcAft>
              <a:buSzPct val="108108"/>
              <a:buChar char="●"/>
            </a:pPr>
            <a:r>
              <a:rPr lang="en"/>
              <a:t>The Scorekeeper visually sees the scores displayed on the flashcards by the Judges and hears the announcer call them to know which scores to add</a:t>
            </a:r>
            <a:endParaRPr/>
          </a:p>
          <a:p>
            <a:pPr indent="-292443" lvl="0" marL="457200" rtl="0" algn="l">
              <a:lnSpc>
                <a:spcPct val="115000"/>
              </a:lnSpc>
              <a:spcBef>
                <a:spcPts val="0"/>
              </a:spcBef>
              <a:spcAft>
                <a:spcPts val="0"/>
              </a:spcAft>
              <a:buSzPct val="108108"/>
              <a:buChar char="●"/>
            </a:pPr>
            <a:r>
              <a:rPr lang="en"/>
              <a:t>Scorekeeper touches any number and it is added as a score under the Judges’ Scores label</a:t>
            </a:r>
            <a:endParaRPr/>
          </a:p>
          <a:p>
            <a:pPr indent="-292443" lvl="0" marL="457200" rtl="0" algn="l">
              <a:lnSpc>
                <a:spcPct val="115000"/>
              </a:lnSpc>
              <a:spcBef>
                <a:spcPts val="0"/>
              </a:spcBef>
              <a:spcAft>
                <a:spcPts val="0"/>
              </a:spcAft>
              <a:buSzPct val="108108"/>
              <a:buChar char="●"/>
            </a:pPr>
            <a:r>
              <a:rPr lang="en"/>
              <a:t>If the score is not a whole number, the scorekeep then touches +.5 to add the half point to the last score added.</a:t>
            </a:r>
            <a:endParaRPr/>
          </a:p>
          <a:p>
            <a:pPr indent="-292443" lvl="0" marL="457200" rtl="0" algn="l">
              <a:lnSpc>
                <a:spcPct val="115000"/>
              </a:lnSpc>
              <a:spcBef>
                <a:spcPts val="0"/>
              </a:spcBef>
              <a:spcAft>
                <a:spcPts val="0"/>
              </a:spcAft>
              <a:buSzPct val="108108"/>
              <a:buChar char="●"/>
            </a:pPr>
            <a:r>
              <a:rPr lang="en"/>
              <a:t>Buttons are available to move to the previous or next diver</a:t>
            </a:r>
            <a:endParaRPr/>
          </a:p>
          <a:p>
            <a:pPr indent="-292443" lvl="0" marL="457200" rtl="0" algn="l">
              <a:lnSpc>
                <a:spcPct val="115000"/>
              </a:lnSpc>
              <a:spcBef>
                <a:spcPts val="0"/>
              </a:spcBef>
              <a:spcAft>
                <a:spcPts val="0"/>
              </a:spcAft>
              <a:buSzPct val="108108"/>
              <a:buChar char="●"/>
            </a:pPr>
            <a:r>
              <a:rPr lang="en"/>
              <a:t>Dive score is empty until enough judges scores are entered to calculate the dive score.</a:t>
            </a:r>
            <a:endParaRPr/>
          </a:p>
          <a:p>
            <a:pPr indent="-292443" lvl="0" marL="457200" rtl="0" algn="l">
              <a:lnSpc>
                <a:spcPct val="115000"/>
              </a:lnSpc>
              <a:spcBef>
                <a:spcPts val="0"/>
              </a:spcBef>
              <a:spcAft>
                <a:spcPts val="0"/>
              </a:spcAft>
              <a:buSzPct val="108108"/>
              <a:buChar char="●"/>
            </a:pPr>
            <a:r>
              <a:rPr lang="en"/>
              <a:t>Running total is 0 at the start of the event</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87655" lvl="0" marL="457200" rtl="0" algn="l">
              <a:lnSpc>
                <a:spcPct val="115000"/>
              </a:lnSpc>
              <a:spcBef>
                <a:spcPts val="0"/>
              </a:spcBef>
              <a:spcAft>
                <a:spcPts val="0"/>
              </a:spcAft>
              <a:buSzPct val="100000"/>
              <a:buChar char="●"/>
            </a:pPr>
            <a:r>
              <a:rPr lang="en"/>
              <a:t>Total label changed to Running Total</a:t>
            </a:r>
            <a:endParaRPr/>
          </a:p>
          <a:p>
            <a:pPr indent="-287655" lvl="0" marL="457200" rtl="0" algn="l">
              <a:lnSpc>
                <a:spcPct val="115000"/>
              </a:lnSpc>
              <a:spcBef>
                <a:spcPts val="0"/>
              </a:spcBef>
              <a:spcAft>
                <a:spcPts val="0"/>
              </a:spcAft>
              <a:buSzPct val="100000"/>
              <a:buChar char="●"/>
            </a:pPr>
            <a:r>
              <a:rPr lang="en"/>
              <a:t>Boxes removed around Score and Running Total values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r>
              <a:rPr lang="en"/>
              <a:t>? The label change was to make language more clear and consistent. Removing the boxes was to make it more clear to users that they are not editable as there was some confusion with that.</a:t>
            </a:r>
            <a:endParaRPr/>
          </a:p>
        </p:txBody>
      </p:sp>
      <p:sp>
        <p:nvSpPr>
          <p:cNvPr id="276" name="Google Shape;276;p20"/>
          <p:cNvSpPr txBox="1"/>
          <p:nvPr/>
        </p:nvSpPr>
        <p:spPr>
          <a:xfrm>
            <a:off x="311700" y="4492800"/>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“5”</a:t>
            </a:r>
            <a:endParaRPr b="1" i="0" sz="1400" u="none" cap="none" strike="noStrike">
              <a:solidFill>
                <a:srgbClr val="000000"/>
              </a:solidFill>
              <a:latin typeface="Arial"/>
              <a:ea typeface="Arial"/>
              <a:cs typeface="Arial"/>
              <a:sym typeface="Arial"/>
            </a:endParaRPr>
          </a:p>
        </p:txBody>
      </p:sp>
      <p:sp>
        <p:nvSpPr>
          <p:cNvPr id="277" name="Google Shape;2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1"/>
          <p:cNvPicPr preferRelativeResize="0"/>
          <p:nvPr/>
        </p:nvPicPr>
        <p:blipFill>
          <a:blip r:embed="rId3">
            <a:alphaModFix/>
          </a:blip>
          <a:stretch>
            <a:fillRect/>
          </a:stretch>
        </p:blipFill>
        <p:spPr>
          <a:xfrm>
            <a:off x="5027238" y="152400"/>
            <a:ext cx="2608725" cy="4884675"/>
          </a:xfrm>
          <a:prstGeom prst="rect">
            <a:avLst/>
          </a:prstGeom>
          <a:noFill/>
          <a:ln>
            <a:noFill/>
          </a:ln>
        </p:spPr>
      </p:pic>
      <p:sp>
        <p:nvSpPr>
          <p:cNvPr id="283" name="Google Shape;283;p21"/>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Score Added</a:t>
            </a:r>
            <a:endParaRPr/>
          </a:p>
        </p:txBody>
      </p:sp>
      <p:sp>
        <p:nvSpPr>
          <p:cNvPr id="284" name="Google Shape;284;p21"/>
          <p:cNvSpPr txBox="1"/>
          <p:nvPr>
            <p:ph idx="1" type="body"/>
          </p:nvPr>
        </p:nvSpPr>
        <p:spPr>
          <a:xfrm>
            <a:off x="311700" y="1465800"/>
            <a:ext cx="3623400" cy="28782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New score added to the score list</a:t>
            </a:r>
            <a:endParaRPr/>
          </a:p>
          <a:p>
            <a:pPr indent="-304800" lvl="0" marL="457200" rtl="0" algn="l">
              <a:lnSpc>
                <a:spcPct val="115000"/>
              </a:lnSpc>
              <a:spcBef>
                <a:spcPts val="0"/>
              </a:spcBef>
              <a:spcAft>
                <a:spcPts val="0"/>
              </a:spcAft>
              <a:buSzPts val="1200"/>
              <a:buChar char="●"/>
            </a:pPr>
            <a:r>
              <a:rPr lang="en"/>
              <a:t>Dive score is automatically calculated from entered scores</a:t>
            </a:r>
            <a:endParaRPr/>
          </a:p>
          <a:p>
            <a:pPr indent="-304800" lvl="0" marL="457200" rtl="0" algn="l">
              <a:lnSpc>
                <a:spcPct val="115000"/>
              </a:lnSpc>
              <a:spcBef>
                <a:spcPts val="0"/>
              </a:spcBef>
              <a:spcAft>
                <a:spcPts val="0"/>
              </a:spcAft>
              <a:buSzPts val="1200"/>
              <a:buChar char="●"/>
            </a:pPr>
            <a:r>
              <a:rPr lang="en"/>
              <a:t>Running total is automatically updated by adding in this dive score</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None/>
            </a:pPr>
            <a:r>
              <a:rPr lang="en"/>
              <a:t>Same modification of Score and Running Total</a:t>
            </a:r>
            <a:endParaRPr/>
          </a:p>
        </p:txBody>
      </p:sp>
      <p:sp>
        <p:nvSpPr>
          <p:cNvPr id="285" name="Google Shape;285;p21"/>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“+.5”</a:t>
            </a:r>
            <a:endParaRPr b="1" i="0" sz="1400" u="none" cap="none" strike="noStrike">
              <a:solidFill>
                <a:srgbClr val="000000"/>
              </a:solidFill>
              <a:latin typeface="Arial"/>
              <a:ea typeface="Arial"/>
              <a:cs typeface="Arial"/>
              <a:sym typeface="Arial"/>
            </a:endParaRPr>
          </a:p>
        </p:txBody>
      </p:sp>
      <p:sp>
        <p:nvSpPr>
          <p:cNvPr id="286" name="Google Shape;2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2"/>
          <p:cNvPicPr preferRelativeResize="0"/>
          <p:nvPr/>
        </p:nvPicPr>
        <p:blipFill>
          <a:blip r:embed="rId3">
            <a:alphaModFix/>
          </a:blip>
          <a:stretch>
            <a:fillRect/>
          </a:stretch>
        </p:blipFill>
        <p:spPr>
          <a:xfrm>
            <a:off x="5060892" y="0"/>
            <a:ext cx="2533366" cy="5143501"/>
          </a:xfrm>
          <a:prstGeom prst="rect">
            <a:avLst/>
          </a:prstGeom>
          <a:noFill/>
          <a:ln>
            <a:noFill/>
          </a:ln>
        </p:spPr>
      </p:pic>
      <p:sp>
        <p:nvSpPr>
          <p:cNvPr id="292" name="Google Shape;292;p22"/>
          <p:cNvSpPr txBox="1"/>
          <p:nvPr>
            <p:ph type="title"/>
          </p:nvPr>
        </p:nvSpPr>
        <p:spPr>
          <a:xfrm>
            <a:off x="311700" y="555600"/>
            <a:ext cx="37491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Score modified by half point</a:t>
            </a:r>
            <a:endParaRPr/>
          </a:p>
        </p:txBody>
      </p:sp>
      <p:sp>
        <p:nvSpPr>
          <p:cNvPr id="293" name="Google Shape;293;p22"/>
          <p:cNvSpPr txBox="1"/>
          <p:nvPr>
            <p:ph idx="1" type="body"/>
          </p:nvPr>
        </p:nvSpPr>
        <p:spPr>
          <a:xfrm>
            <a:off x="311700" y="1389600"/>
            <a:ext cx="3749100" cy="317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t/>
            </a:r>
            <a:endParaRPr/>
          </a:p>
          <a:p>
            <a:pPr indent="-304800" lvl="0" marL="457200" rtl="0" algn="l">
              <a:lnSpc>
                <a:spcPct val="115000"/>
              </a:lnSpc>
              <a:spcBef>
                <a:spcPts val="0"/>
              </a:spcBef>
              <a:spcAft>
                <a:spcPts val="0"/>
              </a:spcAft>
              <a:buSzPts val="1200"/>
              <a:buChar char="●"/>
            </a:pPr>
            <a:r>
              <a:rPr lang="en"/>
              <a:t>The last score entered, the 5, is modified to add a half point</a:t>
            </a:r>
            <a:endParaRPr/>
          </a:p>
          <a:p>
            <a:pPr indent="-304800" lvl="0" marL="457200" rtl="0" algn="l">
              <a:lnSpc>
                <a:spcPct val="115000"/>
              </a:lnSpc>
              <a:spcBef>
                <a:spcPts val="0"/>
              </a:spcBef>
              <a:spcAft>
                <a:spcPts val="0"/>
              </a:spcAft>
              <a:buSzPts val="1200"/>
              <a:buChar char="●"/>
            </a:pPr>
            <a:r>
              <a:rPr lang="en"/>
              <a:t>The last score is displayed as 5.5</a:t>
            </a:r>
            <a:endParaRPr/>
          </a:p>
          <a:p>
            <a:pPr indent="-304800" lvl="0" marL="457200" rtl="0" algn="l">
              <a:lnSpc>
                <a:spcPct val="115000"/>
              </a:lnSpc>
              <a:spcBef>
                <a:spcPts val="0"/>
              </a:spcBef>
              <a:spcAft>
                <a:spcPts val="0"/>
              </a:spcAft>
              <a:buSzPts val="1200"/>
              <a:buChar char="●"/>
            </a:pPr>
            <a:r>
              <a:rPr lang="en"/>
              <a:t>Running total is automatically updated by recalculating the dive score with the 5.5 instead of 5</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b="1"/>
          </a:p>
          <a:p>
            <a:pPr indent="0" lvl="0" marL="457200" rtl="0" algn="l">
              <a:lnSpc>
                <a:spcPct val="115000"/>
              </a:lnSpc>
              <a:spcBef>
                <a:spcPts val="0"/>
              </a:spcBef>
              <a:spcAft>
                <a:spcPts val="0"/>
              </a:spcAft>
              <a:buSzPts val="1200"/>
              <a:buNone/>
            </a:pPr>
            <a:r>
              <a:t/>
            </a:r>
            <a:endParaRPr/>
          </a:p>
        </p:txBody>
      </p:sp>
      <p:sp>
        <p:nvSpPr>
          <p:cNvPr id="294" name="Google Shape;294;p22"/>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“Next”</a:t>
            </a:r>
            <a:endParaRPr b="1" i="0" sz="1400" u="none" cap="none" strike="noStrike">
              <a:solidFill>
                <a:srgbClr val="000000"/>
              </a:solidFill>
              <a:latin typeface="Arial"/>
              <a:ea typeface="Arial"/>
              <a:cs typeface="Arial"/>
              <a:sym typeface="Arial"/>
            </a:endParaRPr>
          </a:p>
        </p:txBody>
      </p:sp>
      <p:sp>
        <p:nvSpPr>
          <p:cNvPr id="295" name="Google Shape;29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3"/>
          <p:cNvPicPr preferRelativeResize="0"/>
          <p:nvPr/>
        </p:nvPicPr>
        <p:blipFill>
          <a:blip r:embed="rId3">
            <a:alphaModFix/>
          </a:blip>
          <a:stretch>
            <a:fillRect/>
          </a:stretch>
        </p:blipFill>
        <p:spPr>
          <a:xfrm>
            <a:off x="4998950" y="140263"/>
            <a:ext cx="2444724" cy="4862976"/>
          </a:xfrm>
          <a:prstGeom prst="rect">
            <a:avLst/>
          </a:prstGeom>
          <a:noFill/>
          <a:ln>
            <a:noFill/>
          </a:ln>
        </p:spPr>
      </p:pic>
      <p:sp>
        <p:nvSpPr>
          <p:cNvPr id="301" name="Google Shape;301;p23"/>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Next Diver</a:t>
            </a:r>
            <a:endParaRPr/>
          </a:p>
        </p:txBody>
      </p:sp>
      <p:sp>
        <p:nvSpPr>
          <p:cNvPr id="302" name="Google Shape;302;p23"/>
          <p:cNvSpPr txBox="1"/>
          <p:nvPr>
            <p:ph idx="1" type="body"/>
          </p:nvPr>
        </p:nvSpPr>
        <p:spPr>
          <a:xfrm>
            <a:off x="311700" y="1389600"/>
            <a:ext cx="34365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Scores are added using the same process</a:t>
            </a:r>
            <a:endParaRPr/>
          </a:p>
          <a:p>
            <a:pPr indent="-304800" lvl="0" marL="457200" rtl="0" algn="l">
              <a:lnSpc>
                <a:spcPct val="115000"/>
              </a:lnSpc>
              <a:spcBef>
                <a:spcPts val="0"/>
              </a:spcBef>
              <a:spcAft>
                <a:spcPts val="0"/>
              </a:spcAft>
              <a:buSzPts val="1200"/>
              <a:buChar char="●"/>
            </a:pPr>
            <a:r>
              <a:rPr lang="en"/>
              <a:t>Diver information and recorded scores for that diver are shown</a:t>
            </a:r>
            <a:endParaRPr/>
          </a:p>
          <a:p>
            <a:pPr indent="-304800" lvl="0" marL="457200" rtl="0" algn="l">
              <a:lnSpc>
                <a:spcPct val="115000"/>
              </a:lnSpc>
              <a:spcBef>
                <a:spcPts val="0"/>
              </a:spcBef>
              <a:spcAft>
                <a:spcPts val="0"/>
              </a:spcAft>
              <a:buSzPts val="1200"/>
              <a:buChar char="●"/>
            </a:pPr>
            <a:r>
              <a:rPr lang="en"/>
              <a:t>A mistake on the judges scores for the last dive was verbally indicated by an official.</a:t>
            </a:r>
            <a:endParaRPr/>
          </a:p>
          <a:p>
            <a:pPr indent="-304800" lvl="0" marL="457200" rtl="0" algn="l">
              <a:lnSpc>
                <a:spcPct val="115000"/>
              </a:lnSpc>
              <a:spcBef>
                <a:spcPts val="0"/>
              </a:spcBef>
              <a:spcAft>
                <a:spcPts val="0"/>
              </a:spcAft>
              <a:buSzPts val="1200"/>
              <a:buChar char="●"/>
            </a:pPr>
            <a:r>
              <a:rPr lang="en"/>
              <a:t>The scorekeeper chooses Previous Diver to correct that score.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b="1"/>
          </a:p>
        </p:txBody>
      </p:sp>
      <p:sp>
        <p:nvSpPr>
          <p:cNvPr id="303" name="Google Shape;303;p23"/>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“Previous Diver”</a:t>
            </a:r>
            <a:endParaRPr b="1" i="0" sz="1400" u="none" cap="none" strike="noStrike">
              <a:solidFill>
                <a:srgbClr val="000000"/>
              </a:solidFill>
              <a:latin typeface="Arial"/>
              <a:ea typeface="Arial"/>
              <a:cs typeface="Arial"/>
              <a:sym typeface="Arial"/>
            </a:endParaRPr>
          </a:p>
        </p:txBody>
      </p:sp>
      <p:sp>
        <p:nvSpPr>
          <p:cNvPr id="304" name="Google Shape;30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228a5021d5a_0_19"/>
          <p:cNvPicPr preferRelativeResize="0"/>
          <p:nvPr/>
        </p:nvPicPr>
        <p:blipFill>
          <a:blip r:embed="rId3">
            <a:alphaModFix/>
          </a:blip>
          <a:stretch>
            <a:fillRect/>
          </a:stretch>
        </p:blipFill>
        <p:spPr>
          <a:xfrm>
            <a:off x="5060892" y="0"/>
            <a:ext cx="2533366" cy="5143501"/>
          </a:xfrm>
          <a:prstGeom prst="rect">
            <a:avLst/>
          </a:prstGeom>
          <a:noFill/>
          <a:ln>
            <a:noFill/>
          </a:ln>
        </p:spPr>
      </p:pic>
      <p:sp>
        <p:nvSpPr>
          <p:cNvPr id="310" name="Google Shape;310;g228a5021d5a_0_19"/>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Correct Scores </a:t>
            </a:r>
            <a:endParaRPr/>
          </a:p>
        </p:txBody>
      </p:sp>
      <p:sp>
        <p:nvSpPr>
          <p:cNvPr id="311" name="Google Shape;311;g228a5021d5a_0_19"/>
          <p:cNvSpPr txBox="1"/>
          <p:nvPr>
            <p:ph idx="1" type="body"/>
          </p:nvPr>
        </p:nvSpPr>
        <p:spPr>
          <a:xfrm>
            <a:off x="311700" y="1389600"/>
            <a:ext cx="35199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current scores are dragged to the trash can and disappear.</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b="1"/>
          </a:p>
          <a:p>
            <a:pPr indent="0" lvl="0" marL="457200" rtl="0" algn="l">
              <a:lnSpc>
                <a:spcPct val="115000"/>
              </a:lnSpc>
              <a:spcBef>
                <a:spcPts val="0"/>
              </a:spcBef>
              <a:spcAft>
                <a:spcPts val="0"/>
              </a:spcAft>
              <a:buSzPts val="1200"/>
              <a:buNone/>
            </a:pPr>
            <a:r>
              <a:t/>
            </a:r>
            <a:endParaRPr/>
          </a:p>
        </p:txBody>
      </p:sp>
      <p:sp>
        <p:nvSpPr>
          <p:cNvPr id="312" name="Google Shape;312;g228a5021d5a_0_19"/>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drags scores to the trash can</a:t>
            </a:r>
            <a:endParaRPr b="1" i="0" sz="1400" u="none" cap="none" strike="noStrike">
              <a:solidFill>
                <a:srgbClr val="000000"/>
              </a:solidFill>
              <a:latin typeface="Arial"/>
              <a:ea typeface="Arial"/>
              <a:cs typeface="Arial"/>
              <a:sym typeface="Arial"/>
            </a:endParaRPr>
          </a:p>
        </p:txBody>
      </p:sp>
      <p:sp>
        <p:nvSpPr>
          <p:cNvPr id="313" name="Google Shape;313;g228a5021d5a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52900" y="57055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User Settings/Setup</a:t>
            </a:r>
            <a:endParaRPr/>
          </a:p>
        </p:txBody>
      </p:sp>
      <p:sp>
        <p:nvSpPr>
          <p:cNvPr id="73" name="Google Shape;73;p3"/>
          <p:cNvSpPr txBox="1"/>
          <p:nvPr>
            <p:ph idx="1" type="body"/>
          </p:nvPr>
        </p:nvSpPr>
        <p:spPr>
          <a:xfrm>
            <a:off x="6501750" y="1051175"/>
            <a:ext cx="2327400" cy="3651300"/>
          </a:xfrm>
          <a:prstGeom prst="rect">
            <a:avLst/>
          </a:prstGeom>
          <a:noFill/>
          <a:ln>
            <a:noFill/>
          </a:ln>
        </p:spPr>
        <p:txBody>
          <a:bodyPr anchorCtr="0" anchor="t" bIns="91425" lIns="91425" spcFirstLastPara="1" rIns="91425" wrap="square" tIns="91425">
            <a:normAutofit lnSpcReduction="20000"/>
          </a:bodyPr>
          <a:lstStyle/>
          <a:p>
            <a:pPr indent="-298450" lvl="0" marL="457200" rtl="0" algn="l">
              <a:lnSpc>
                <a:spcPct val="115000"/>
              </a:lnSpc>
              <a:spcBef>
                <a:spcPts val="0"/>
              </a:spcBef>
              <a:spcAft>
                <a:spcPts val="0"/>
              </a:spcAft>
              <a:buSzPts val="1100"/>
              <a:buChar char="●"/>
            </a:pPr>
            <a:r>
              <a:rPr lang="en" sz="1100"/>
              <a:t>To reduce errors when entering the school name:</a:t>
            </a:r>
            <a:endParaRPr sz="1100"/>
          </a:p>
          <a:p>
            <a:pPr indent="0" lvl="0" marL="457200" rtl="0" algn="l">
              <a:lnSpc>
                <a:spcPct val="115000"/>
              </a:lnSpc>
              <a:spcBef>
                <a:spcPts val="0"/>
              </a:spcBef>
              <a:spcAft>
                <a:spcPts val="0"/>
              </a:spcAft>
              <a:buSzPts val="1200"/>
              <a:buNone/>
            </a:pPr>
            <a:r>
              <a:rPr lang="en" sz="1100"/>
              <a:t>As letters are typed, they are matched against a list of all US schools*, and once the number of possible matches is manageable, a drop down list appears with the candidates. This can be pared down by further typing. Any candidate school on the list may be tapped to choose it, or a name not on the list may be entered.</a:t>
            </a:r>
            <a:endParaRPr sz="1100"/>
          </a:p>
          <a:p>
            <a:pPr indent="0" lvl="0" marL="457200" rtl="0" algn="l">
              <a:lnSpc>
                <a:spcPct val="115000"/>
              </a:lnSpc>
              <a:spcBef>
                <a:spcPts val="0"/>
              </a:spcBef>
              <a:spcAft>
                <a:spcPts val="0"/>
              </a:spcAft>
              <a:buSzPts val="1200"/>
              <a:buNone/>
            </a:pPr>
            <a:r>
              <a:t/>
            </a:r>
            <a:endParaRPr sz="1100"/>
          </a:p>
          <a:p>
            <a:pPr indent="0" lvl="0" marL="457200" rtl="0" algn="l">
              <a:lnSpc>
                <a:spcPct val="115000"/>
              </a:lnSpc>
              <a:spcBef>
                <a:spcPts val="0"/>
              </a:spcBef>
              <a:spcAft>
                <a:spcPts val="0"/>
              </a:spcAft>
              <a:buSzPts val="1200"/>
              <a:buNone/>
            </a:pPr>
            <a:r>
              <a:rPr lang="en" sz="1100"/>
              <a:t>(* about a ~10mb file, stored locally)</a:t>
            </a:r>
            <a:endParaRPr sz="1100"/>
          </a:p>
          <a:p>
            <a:pPr indent="0" lvl="0" marL="457200" rtl="0" algn="l">
              <a:lnSpc>
                <a:spcPct val="115000"/>
              </a:lnSpc>
              <a:spcBef>
                <a:spcPts val="0"/>
              </a:spcBef>
              <a:spcAft>
                <a:spcPts val="0"/>
              </a:spcAft>
              <a:buSzPts val="1200"/>
              <a:buNone/>
            </a:pPr>
            <a:r>
              <a:t/>
            </a:r>
            <a:endParaRPr/>
          </a:p>
        </p:txBody>
      </p:sp>
      <p:pic>
        <p:nvPicPr>
          <p:cNvPr id="74" name="Google Shape;74;p3"/>
          <p:cNvPicPr preferRelativeResize="0"/>
          <p:nvPr/>
        </p:nvPicPr>
        <p:blipFill rotWithShape="1">
          <a:blip r:embed="rId3">
            <a:alphaModFix/>
          </a:blip>
          <a:srcRect b="0" l="0" r="0" t="0"/>
          <a:stretch/>
        </p:blipFill>
        <p:spPr>
          <a:xfrm>
            <a:off x="3015950" y="723650"/>
            <a:ext cx="1875575" cy="3696200"/>
          </a:xfrm>
          <a:prstGeom prst="rect">
            <a:avLst/>
          </a:prstGeom>
          <a:noFill/>
          <a:ln>
            <a:noFill/>
          </a:ln>
        </p:spPr>
      </p:pic>
      <p:sp>
        <p:nvSpPr>
          <p:cNvPr id="75" name="Google Shape;75;p3"/>
          <p:cNvSpPr txBox="1"/>
          <p:nvPr/>
        </p:nvSpPr>
        <p:spPr>
          <a:xfrm>
            <a:off x="311700" y="4344225"/>
            <a:ext cx="221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enters settings and selects “Done”</a:t>
            </a:r>
            <a:endParaRPr b="1" i="0" sz="1400" u="none" cap="none" strike="noStrike">
              <a:solidFill>
                <a:srgbClr val="000000"/>
              </a:solidFill>
              <a:latin typeface="Arial"/>
              <a:ea typeface="Arial"/>
              <a:cs typeface="Arial"/>
              <a:sym typeface="Arial"/>
            </a:endParaRPr>
          </a:p>
        </p:txBody>
      </p:sp>
      <p:sp>
        <p:nvSpPr>
          <p:cNvPr id="76" name="Google Shape;7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7" name="Google Shape;77;p3"/>
          <p:cNvPicPr preferRelativeResize="0"/>
          <p:nvPr/>
        </p:nvPicPr>
        <p:blipFill rotWithShape="1">
          <a:blip r:embed="rId4">
            <a:alphaModFix/>
          </a:blip>
          <a:srcRect b="0" l="0" r="0" t="0"/>
          <a:stretch/>
        </p:blipFill>
        <p:spPr>
          <a:xfrm>
            <a:off x="5082450" y="912929"/>
            <a:ext cx="1494337" cy="3317634"/>
          </a:xfrm>
          <a:prstGeom prst="rect">
            <a:avLst/>
          </a:prstGeom>
          <a:noFill/>
          <a:ln>
            <a:noFill/>
          </a:ln>
        </p:spPr>
      </p:pic>
      <p:sp>
        <p:nvSpPr>
          <p:cNvPr id="78" name="Google Shape;78;p3"/>
          <p:cNvSpPr txBox="1"/>
          <p:nvPr>
            <p:ph idx="1" type="body"/>
          </p:nvPr>
        </p:nvSpPr>
        <p:spPr>
          <a:xfrm>
            <a:off x="52900" y="1242950"/>
            <a:ext cx="2808000" cy="3179400"/>
          </a:xfrm>
          <a:prstGeom prst="rect">
            <a:avLst/>
          </a:prstGeom>
          <a:noFill/>
          <a:ln>
            <a:noFill/>
          </a:ln>
        </p:spPr>
        <p:txBody>
          <a:bodyPr anchorCtr="0" anchor="t" bIns="91425" lIns="91425" spcFirstLastPara="1" rIns="91425" wrap="square" tIns="91425">
            <a:normAutofit fontScale="77500"/>
          </a:bodyPr>
          <a:lstStyle/>
          <a:p>
            <a:pPr indent="-287655" lvl="0" marL="457200" rtl="0" algn="l">
              <a:lnSpc>
                <a:spcPct val="115000"/>
              </a:lnSpc>
              <a:spcBef>
                <a:spcPts val="0"/>
              </a:spcBef>
              <a:spcAft>
                <a:spcPts val="0"/>
              </a:spcAft>
              <a:buSzPct val="100000"/>
              <a:buChar char="●"/>
            </a:pPr>
            <a:r>
              <a:rPr lang="en"/>
              <a:t>Settings screen: Modal presentation over prior content</a:t>
            </a:r>
            <a:endParaRPr/>
          </a:p>
          <a:p>
            <a:pPr indent="-287655" lvl="0" marL="457200" rtl="0" algn="l">
              <a:lnSpc>
                <a:spcPct val="115000"/>
              </a:lnSpc>
              <a:spcBef>
                <a:spcPts val="0"/>
              </a:spcBef>
              <a:spcAft>
                <a:spcPts val="0"/>
              </a:spcAft>
              <a:buSzPct val="100000"/>
              <a:buChar char="●"/>
            </a:pPr>
            <a:r>
              <a:rPr lang="en"/>
              <a:t>Cancel is not visible during initial setup</a:t>
            </a:r>
            <a:endParaRPr/>
          </a:p>
          <a:p>
            <a:pPr indent="-287655" lvl="0" marL="457200" rtl="0" algn="l">
              <a:lnSpc>
                <a:spcPct val="115000"/>
              </a:lnSpc>
              <a:spcBef>
                <a:spcPts val="0"/>
              </a:spcBef>
              <a:spcAft>
                <a:spcPts val="0"/>
              </a:spcAft>
              <a:buSzPct val="100000"/>
              <a:buChar char="●"/>
            </a:pPr>
            <a:r>
              <a:rPr lang="en"/>
              <a:t>Cancel is visible when returning to this screen after setting up</a:t>
            </a:r>
            <a:endParaRPr/>
          </a:p>
          <a:p>
            <a:pPr indent="-287655" lvl="0" marL="457200" rtl="0" algn="l">
              <a:lnSpc>
                <a:spcPct val="115000"/>
              </a:lnSpc>
              <a:spcBef>
                <a:spcPts val="0"/>
              </a:spcBef>
              <a:spcAft>
                <a:spcPts val="0"/>
              </a:spcAft>
              <a:buSzPct val="100000"/>
              <a:buChar char="●"/>
            </a:pPr>
            <a:r>
              <a:rPr lang="en"/>
              <a:t>The bottom two rows appear if "diver" or "coach" are selected. (Score keeper and announcer don't need to enter their name or school.)</a:t>
            </a:r>
            <a:endParaRPr/>
          </a:p>
          <a:p>
            <a:pPr indent="-287655" lvl="0" marL="457200" rtl="0" algn="l">
              <a:lnSpc>
                <a:spcPct val="115000"/>
              </a:lnSpc>
              <a:spcBef>
                <a:spcPts val="0"/>
              </a:spcBef>
              <a:spcAft>
                <a:spcPts val="0"/>
              </a:spcAft>
              <a:buSzPct val="100000"/>
              <a:buChar char="●"/>
            </a:pPr>
            <a:r>
              <a:rPr lang="en"/>
              <a:t>If a coach or diver returns to this screen after initial setup and picks a scorekeeper/announcer role, any state associated with the prior role is not discarded; it just becomes hidden until the user switches back to coach/diver.</a:t>
            </a:r>
            <a:endParaRPr/>
          </a:p>
          <a:p>
            <a:pPr indent="-287655" lvl="0" marL="457200" rtl="0" algn="l">
              <a:lnSpc>
                <a:spcPct val="115000"/>
              </a:lnSpc>
              <a:spcBef>
                <a:spcPts val="0"/>
              </a:spcBef>
              <a:spcAft>
                <a:spcPts val="0"/>
              </a:spcAft>
              <a:buSzPct val="100000"/>
              <a:buChar char="●"/>
            </a:pPr>
            <a:r>
              <a:rPr lang="en"/>
              <a:t>The app is designed to support one role at a time, and frequent role switching is not an expected use case</a:t>
            </a:r>
            <a:endParaRPr/>
          </a:p>
        </p:txBody>
      </p:sp>
      <p:sp>
        <p:nvSpPr>
          <p:cNvPr id="79" name="Google Shape;79;p3"/>
          <p:cNvSpPr txBox="1"/>
          <p:nvPr/>
        </p:nvSpPr>
        <p:spPr>
          <a:xfrm>
            <a:off x="52900" y="96800"/>
            <a:ext cx="373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[No changes from Prototype 2]</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4"/>
          <p:cNvPicPr preferRelativeResize="0"/>
          <p:nvPr/>
        </p:nvPicPr>
        <p:blipFill>
          <a:blip r:embed="rId3">
            <a:alphaModFix/>
          </a:blip>
          <a:stretch>
            <a:fillRect/>
          </a:stretch>
        </p:blipFill>
        <p:spPr>
          <a:xfrm>
            <a:off x="5072400" y="152400"/>
            <a:ext cx="2396255" cy="4838700"/>
          </a:xfrm>
          <a:prstGeom prst="rect">
            <a:avLst/>
          </a:prstGeom>
          <a:noFill/>
          <a:ln>
            <a:noFill/>
          </a:ln>
        </p:spPr>
      </p:pic>
      <p:sp>
        <p:nvSpPr>
          <p:cNvPr id="319" name="Google Shape;319;p24"/>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Delete Scores</a:t>
            </a:r>
            <a:endParaRPr/>
          </a:p>
        </p:txBody>
      </p:sp>
      <p:sp>
        <p:nvSpPr>
          <p:cNvPr id="320" name="Google Shape;320;p24"/>
          <p:cNvSpPr txBox="1"/>
          <p:nvPr>
            <p:ph idx="1" type="body"/>
          </p:nvPr>
        </p:nvSpPr>
        <p:spPr>
          <a:xfrm>
            <a:off x="311700" y="1389600"/>
            <a:ext cx="3895800" cy="29547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Scores that were dragged to the trash are deleted</a:t>
            </a:r>
            <a:endParaRPr/>
          </a:p>
          <a:p>
            <a:pPr indent="-304800" lvl="0" marL="457200" rtl="0" algn="l">
              <a:lnSpc>
                <a:spcPct val="115000"/>
              </a:lnSpc>
              <a:spcBef>
                <a:spcPts val="0"/>
              </a:spcBef>
              <a:spcAft>
                <a:spcPts val="0"/>
              </a:spcAft>
              <a:buSzPts val="1200"/>
              <a:buChar char="●"/>
            </a:pPr>
            <a:r>
              <a:rPr lang="en"/>
              <a:t>Dive score and running total are updated accordingly </a:t>
            </a:r>
            <a:endParaRPr/>
          </a:p>
          <a:p>
            <a:pPr indent="-304800" lvl="0" marL="457200" rtl="0" algn="l">
              <a:lnSpc>
                <a:spcPct val="115000"/>
              </a:lnSpc>
              <a:spcBef>
                <a:spcPts val="0"/>
              </a:spcBef>
              <a:spcAft>
                <a:spcPts val="0"/>
              </a:spcAft>
              <a:buSzPts val="1200"/>
              <a:buChar char="●"/>
            </a:pPr>
            <a:r>
              <a:rPr lang="en"/>
              <a:t>The newly entered scores that the judges flashed on scorecards as a correction are added to replace the deleted scores</a:t>
            </a:r>
            <a:endParaRPr/>
          </a:p>
          <a:p>
            <a:pPr indent="-304800" lvl="0" marL="457200" rtl="0" algn="l">
              <a:lnSpc>
                <a:spcPct val="115000"/>
              </a:lnSpc>
              <a:spcBef>
                <a:spcPts val="0"/>
              </a:spcBef>
              <a:spcAft>
                <a:spcPts val="0"/>
              </a:spcAft>
              <a:buSzPts val="1200"/>
              <a:buChar char="●"/>
            </a:pPr>
            <a:r>
              <a:rPr lang="en"/>
              <a:t>Dive score and running total are updated accordingly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b="1"/>
          </a:p>
        </p:txBody>
      </p:sp>
      <p:sp>
        <p:nvSpPr>
          <p:cNvPr id="321" name="Google Shape;321;p24"/>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taps in the corrected scores</a:t>
            </a:r>
            <a:endParaRPr b="1" i="0" sz="1400" u="none" cap="none" strike="noStrike">
              <a:solidFill>
                <a:srgbClr val="000000"/>
              </a:solidFill>
              <a:latin typeface="Arial"/>
              <a:ea typeface="Arial"/>
              <a:cs typeface="Arial"/>
              <a:sym typeface="Arial"/>
            </a:endParaRPr>
          </a:p>
        </p:txBody>
      </p:sp>
      <p:sp>
        <p:nvSpPr>
          <p:cNvPr id="322" name="Google Shape;32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228a5021d5a_0_48"/>
          <p:cNvPicPr preferRelativeResize="0"/>
          <p:nvPr/>
        </p:nvPicPr>
        <p:blipFill>
          <a:blip r:embed="rId3">
            <a:alphaModFix/>
          </a:blip>
          <a:stretch>
            <a:fillRect/>
          </a:stretch>
        </p:blipFill>
        <p:spPr>
          <a:xfrm>
            <a:off x="5072400" y="152400"/>
            <a:ext cx="2396255" cy="4838700"/>
          </a:xfrm>
          <a:prstGeom prst="rect">
            <a:avLst/>
          </a:prstGeom>
          <a:noFill/>
          <a:ln>
            <a:noFill/>
          </a:ln>
        </p:spPr>
      </p:pic>
      <p:sp>
        <p:nvSpPr>
          <p:cNvPr id="328" name="Google Shape;328;g228a5021d5a_0_48"/>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No Scores</a:t>
            </a:r>
            <a:endParaRPr/>
          </a:p>
        </p:txBody>
      </p:sp>
      <p:sp>
        <p:nvSpPr>
          <p:cNvPr id="329" name="Google Shape;329;g228a5021d5a_0_48"/>
          <p:cNvSpPr txBox="1"/>
          <p:nvPr>
            <p:ph idx="1" type="body"/>
          </p:nvPr>
        </p:nvSpPr>
        <p:spPr>
          <a:xfrm>
            <a:off x="311700" y="1389600"/>
            <a:ext cx="3553200" cy="29547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If the diver has withdrawn, then no scores are entered.</a:t>
            </a:r>
            <a:endParaRPr/>
          </a:p>
          <a:p>
            <a:pPr indent="-304800" lvl="0" marL="457200" rtl="0" algn="l">
              <a:lnSpc>
                <a:spcPct val="115000"/>
              </a:lnSpc>
              <a:spcBef>
                <a:spcPts val="0"/>
              </a:spcBef>
              <a:spcAft>
                <a:spcPts val="0"/>
              </a:spcAft>
              <a:buSzPts val="1200"/>
              <a:buChar char="●"/>
            </a:pPr>
            <a:r>
              <a:rPr lang="en"/>
              <a:t>The Scorekeeper taps Next Diver.</a:t>
            </a:r>
            <a:endParaRPr/>
          </a:p>
          <a:p>
            <a:pPr indent="-304800" lvl="0" marL="457200" rtl="0" algn="l">
              <a:lnSpc>
                <a:spcPct val="115000"/>
              </a:lnSpc>
              <a:spcBef>
                <a:spcPts val="0"/>
              </a:spcBef>
              <a:spcAft>
                <a:spcPts val="0"/>
              </a:spcAft>
              <a:buSzPts val="1200"/>
              <a:buChar char="●"/>
            </a:pPr>
            <a:r>
              <a:rPr lang="en"/>
              <a:t>A message will popup to remind the scorekeeper that the dive has not been scored and ask if the diver has been withdrawn.</a:t>
            </a:r>
            <a:endParaRPr/>
          </a:p>
          <a:p>
            <a:pPr indent="-304800" lvl="0" marL="457200" rtl="0" algn="l">
              <a:lnSpc>
                <a:spcPct val="115000"/>
              </a:lnSpc>
              <a:spcBef>
                <a:spcPts val="0"/>
              </a:spcBef>
              <a:spcAft>
                <a:spcPts val="0"/>
              </a:spcAft>
              <a:buSzPts val="1200"/>
              <a:buChar char="●"/>
            </a:pPr>
            <a:r>
              <a:rPr lang="en"/>
              <a:t>If the scorekeeper selects withdrawn, the diver will not appear again in the diving rotation.</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b="1"/>
          </a:p>
        </p:txBody>
      </p:sp>
      <p:sp>
        <p:nvSpPr>
          <p:cNvPr id="330" name="Google Shape;330;g228a5021d5a_0_48"/>
          <p:cNvSpPr txBox="1"/>
          <p:nvPr/>
        </p:nvSpPr>
        <p:spPr>
          <a:xfrm>
            <a:off x="380300" y="4344225"/>
            <a:ext cx="369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the drop down to go to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“Dive Event Progress”</a:t>
            </a:r>
            <a:endParaRPr b="1" i="0" sz="1400" u="none" cap="none" strike="noStrike">
              <a:solidFill>
                <a:srgbClr val="000000"/>
              </a:solidFill>
              <a:latin typeface="Arial"/>
              <a:ea typeface="Arial"/>
              <a:cs typeface="Arial"/>
              <a:sym typeface="Arial"/>
            </a:endParaRPr>
          </a:p>
        </p:txBody>
      </p:sp>
      <p:sp>
        <p:nvSpPr>
          <p:cNvPr id="331" name="Google Shape;331;g228a5021d5a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228a5021d5a_0_56"/>
          <p:cNvPicPr preferRelativeResize="0"/>
          <p:nvPr/>
        </p:nvPicPr>
        <p:blipFill rotWithShape="1">
          <a:blip r:embed="rId3">
            <a:alphaModFix/>
          </a:blip>
          <a:srcRect b="0" l="0" r="0" t="0"/>
          <a:stretch/>
        </p:blipFill>
        <p:spPr>
          <a:xfrm>
            <a:off x="5048512" y="0"/>
            <a:ext cx="2624450" cy="5143500"/>
          </a:xfrm>
          <a:prstGeom prst="rect">
            <a:avLst/>
          </a:prstGeom>
          <a:noFill/>
          <a:ln>
            <a:noFill/>
          </a:ln>
        </p:spPr>
      </p:pic>
      <p:sp>
        <p:nvSpPr>
          <p:cNvPr id="337" name="Google Shape;337;g228a5021d5a_0_56"/>
          <p:cNvSpPr txBox="1"/>
          <p:nvPr>
            <p:ph type="title"/>
          </p:nvPr>
        </p:nvSpPr>
        <p:spPr>
          <a:xfrm>
            <a:off x="311699" y="555600"/>
            <a:ext cx="33222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Event Progress</a:t>
            </a:r>
            <a:endParaRPr/>
          </a:p>
        </p:txBody>
      </p:sp>
      <p:sp>
        <p:nvSpPr>
          <p:cNvPr id="338" name="Google Shape;338;g228a5021d5a_0_56"/>
          <p:cNvSpPr txBox="1"/>
          <p:nvPr>
            <p:ph idx="1" type="body"/>
          </p:nvPr>
        </p:nvSpPr>
        <p:spPr>
          <a:xfrm>
            <a:off x="311699" y="1389600"/>
            <a:ext cx="3465000" cy="3179400"/>
          </a:xfrm>
          <a:prstGeom prst="rect">
            <a:avLst/>
          </a:prstGeom>
          <a:noFill/>
          <a:ln>
            <a:noFill/>
          </a:ln>
        </p:spPr>
        <p:txBody>
          <a:bodyPr anchorCtr="0" anchor="t" bIns="91425" lIns="91425" spcFirstLastPara="1" rIns="91425" wrap="square" tIns="91425">
            <a:normAutofit/>
          </a:bodyPr>
          <a:lstStyle/>
          <a:p>
            <a:pPr indent="-310978" lvl="0" marL="457200" rtl="0" algn="l">
              <a:lnSpc>
                <a:spcPct val="115000"/>
              </a:lnSpc>
              <a:spcBef>
                <a:spcPts val="0"/>
              </a:spcBef>
              <a:spcAft>
                <a:spcPts val="0"/>
              </a:spcAft>
              <a:buSzPts val="1297"/>
              <a:buChar char="●"/>
            </a:pPr>
            <a:r>
              <a:rPr lang="en"/>
              <a:t>The Scorekeeper can use this screen to review the divers and jump to the correct Round and Diver if the user loses their place in announcing.</a:t>
            </a:r>
            <a:endParaRPr/>
          </a:p>
          <a:p>
            <a:pPr indent="-310978" lvl="0" marL="457200" rtl="0" algn="l">
              <a:lnSpc>
                <a:spcPct val="115000"/>
              </a:lnSpc>
              <a:spcBef>
                <a:spcPts val="0"/>
              </a:spcBef>
              <a:spcAft>
                <a:spcPts val="0"/>
              </a:spcAft>
              <a:buSzPts val="1297"/>
              <a:buChar char="●"/>
            </a:pPr>
            <a:r>
              <a:rPr lang="en"/>
              <a:t>The checkmarks in the square boxes show the dives that have been scored.</a:t>
            </a:r>
            <a:endParaRPr/>
          </a:p>
          <a:p>
            <a:pPr indent="-310978" lvl="0" marL="457200" rtl="0" algn="l">
              <a:lnSpc>
                <a:spcPct val="115000"/>
              </a:lnSpc>
              <a:spcBef>
                <a:spcPts val="0"/>
              </a:spcBef>
              <a:spcAft>
                <a:spcPts val="0"/>
              </a:spcAft>
              <a:buSzPts val="1297"/>
              <a:buChar char="●"/>
            </a:pPr>
            <a:r>
              <a:rPr lang="en"/>
              <a:t>The red x shows the withdrawn divers.  The user can tap the x to undo a withdrawal made in error.</a:t>
            </a:r>
            <a:endParaRPr/>
          </a:p>
          <a:p>
            <a:pPr indent="-310978" lvl="0" marL="457200" rtl="0" algn="l">
              <a:lnSpc>
                <a:spcPct val="115000"/>
              </a:lnSpc>
              <a:spcBef>
                <a:spcPts val="0"/>
              </a:spcBef>
              <a:spcAft>
                <a:spcPts val="0"/>
              </a:spcAft>
              <a:buSzPts val="1297"/>
              <a:buChar char="●"/>
            </a:pPr>
            <a:r>
              <a:rPr lang="en"/>
              <a:t>One round can be expanded which will contract the previously expanded round.</a:t>
            </a:r>
            <a:endParaRPr/>
          </a:p>
          <a:p>
            <a:pPr indent="0" lvl="1" marL="609600" rtl="0" algn="l">
              <a:lnSpc>
                <a:spcPct val="115000"/>
              </a:lnSpc>
              <a:spcBef>
                <a:spcPts val="0"/>
              </a:spcBef>
              <a:spcAft>
                <a:spcPts val="0"/>
              </a:spcAft>
              <a:buSzPts val="1297"/>
              <a:buNone/>
            </a:pPr>
            <a:r>
              <a:t/>
            </a:r>
            <a:endParaRPr/>
          </a:p>
          <a:p>
            <a:pPr indent="0" lvl="1" marL="609600" rtl="0" algn="l">
              <a:lnSpc>
                <a:spcPct val="115000"/>
              </a:lnSpc>
              <a:spcBef>
                <a:spcPts val="0"/>
              </a:spcBef>
              <a:spcAft>
                <a:spcPts val="0"/>
              </a:spcAft>
              <a:buSzPts val="1297"/>
              <a:buNone/>
            </a:pPr>
            <a:r>
              <a:t/>
            </a:r>
            <a:endParaRPr/>
          </a:p>
        </p:txBody>
      </p:sp>
      <p:sp>
        <p:nvSpPr>
          <p:cNvPr id="339" name="Google Shape;339;g228a5021d5a_0_56"/>
          <p:cNvSpPr txBox="1"/>
          <p:nvPr/>
        </p:nvSpPr>
        <p:spPr>
          <a:xfrm>
            <a:off x="368850" y="4527977"/>
            <a:ext cx="4269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taps Diver name for correct Round &amp; selects “Jump to Round &amp; Diver”</a:t>
            </a:r>
            <a:endParaRPr b="1" i="0" sz="1400" u="none" cap="none" strike="noStrike">
              <a:solidFill>
                <a:srgbClr val="000000"/>
              </a:solidFill>
              <a:latin typeface="Arial"/>
              <a:ea typeface="Arial"/>
              <a:cs typeface="Arial"/>
              <a:sym typeface="Arial"/>
            </a:endParaRPr>
          </a:p>
        </p:txBody>
      </p:sp>
      <p:sp>
        <p:nvSpPr>
          <p:cNvPr id="340" name="Google Shape;340;g228a5021d5a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1" name="Google Shape;341;g228a5021d5a_0_56"/>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
        <p:nvSpPr>
          <p:cNvPr id="342" name="Google Shape;342;g228a5021d5a_0_56"/>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228a5021d5a_0_38"/>
          <p:cNvPicPr preferRelativeResize="0"/>
          <p:nvPr/>
        </p:nvPicPr>
        <p:blipFill>
          <a:blip r:embed="rId3">
            <a:alphaModFix/>
          </a:blip>
          <a:stretch>
            <a:fillRect/>
          </a:stretch>
        </p:blipFill>
        <p:spPr>
          <a:xfrm>
            <a:off x="5073250" y="100013"/>
            <a:ext cx="2398050" cy="4943475"/>
          </a:xfrm>
          <a:prstGeom prst="rect">
            <a:avLst/>
          </a:prstGeom>
          <a:noFill/>
          <a:ln>
            <a:noFill/>
          </a:ln>
        </p:spPr>
      </p:pic>
      <p:sp>
        <p:nvSpPr>
          <p:cNvPr id="348" name="Google Shape;348;g228a5021d5a_0_38"/>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Record Judges Scores - All Scores Entered</a:t>
            </a:r>
            <a:endParaRPr/>
          </a:p>
        </p:txBody>
      </p:sp>
      <p:sp>
        <p:nvSpPr>
          <p:cNvPr id="349" name="Google Shape;349;g228a5021d5a_0_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When the last diver appears to Record Judges Scores, the Next Diver button changes to Finish Event.</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Clr>
                <a:schemeClr val="dk1"/>
              </a:buClr>
              <a:buSzPts val="1100"/>
              <a:buFont typeface="Arial"/>
              <a:buNone/>
            </a:pPr>
            <a:r>
              <a:rPr lang="en"/>
              <a:t>Same modification of Score and Running Total</a:t>
            </a:r>
            <a:endParaRPr/>
          </a:p>
        </p:txBody>
      </p:sp>
      <p:sp>
        <p:nvSpPr>
          <p:cNvPr id="350" name="Google Shape;350;g228a5021d5a_0_38"/>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“Finish Event”</a:t>
            </a:r>
            <a:endParaRPr b="1" i="0" sz="1400" u="none" cap="none" strike="noStrike">
              <a:solidFill>
                <a:srgbClr val="000000"/>
              </a:solidFill>
              <a:latin typeface="Arial"/>
              <a:ea typeface="Arial"/>
              <a:cs typeface="Arial"/>
              <a:sym typeface="Arial"/>
            </a:endParaRPr>
          </a:p>
        </p:txBody>
      </p:sp>
      <p:sp>
        <p:nvSpPr>
          <p:cNvPr id="351" name="Google Shape;351;g228a5021d5a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Results - List Results</a:t>
            </a:r>
            <a:endParaRPr/>
          </a:p>
        </p:txBody>
      </p:sp>
      <p:sp>
        <p:nvSpPr>
          <p:cNvPr id="357" name="Google Shape;357;p26"/>
          <p:cNvSpPr txBox="1"/>
          <p:nvPr>
            <p:ph idx="1" type="body"/>
          </p:nvPr>
        </p:nvSpPr>
        <p:spPr>
          <a:xfrm>
            <a:off x="311700" y="1389600"/>
            <a:ext cx="2808000" cy="28383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Accordion control allows for viewing the results of the different diver levels of competition within the event</a:t>
            </a:r>
            <a:endParaRPr/>
          </a:p>
          <a:p>
            <a:pPr indent="-304800" lvl="0" marL="457200" rtl="0" algn="l">
              <a:lnSpc>
                <a:spcPct val="115000"/>
              </a:lnSpc>
              <a:spcBef>
                <a:spcPts val="0"/>
              </a:spcBef>
              <a:spcAft>
                <a:spcPts val="0"/>
              </a:spcAft>
              <a:buSzPts val="1200"/>
              <a:buChar char="●"/>
            </a:pPr>
            <a:r>
              <a:rPr lang="en"/>
              <a:t>Divers from the expanded level are displayed along with their placing and total score</a:t>
            </a:r>
            <a:endParaRPr/>
          </a:p>
          <a:p>
            <a:pPr indent="-304800" lvl="0" marL="457200" rtl="0" algn="l">
              <a:lnSpc>
                <a:spcPct val="115000"/>
              </a:lnSpc>
              <a:spcBef>
                <a:spcPts val="0"/>
              </a:spcBef>
              <a:spcAft>
                <a:spcPts val="0"/>
              </a:spcAft>
              <a:buSzPts val="1200"/>
              <a:buChar char="●"/>
            </a:pPr>
            <a:r>
              <a:rPr lang="en"/>
              <a:t>The Scorekeeper hands the results to the Announcer for announcement</a:t>
            </a:r>
            <a:endParaRPr/>
          </a:p>
        </p:txBody>
      </p:sp>
      <p:sp>
        <p:nvSpPr>
          <p:cNvPr id="358" name="Google Shape;358;p26"/>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“Generate Results QR Code”</a:t>
            </a:r>
            <a:endParaRPr b="1" i="0" sz="1400" u="none" cap="none" strike="noStrike">
              <a:solidFill>
                <a:srgbClr val="000000"/>
              </a:solidFill>
              <a:latin typeface="Arial"/>
              <a:ea typeface="Arial"/>
              <a:cs typeface="Arial"/>
              <a:sym typeface="Arial"/>
            </a:endParaRPr>
          </a:p>
        </p:txBody>
      </p:sp>
      <p:sp>
        <p:nvSpPr>
          <p:cNvPr id="359" name="Google Shape;35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0" name="Google Shape;360;p26"/>
          <p:cNvPicPr preferRelativeResize="0"/>
          <p:nvPr/>
        </p:nvPicPr>
        <p:blipFill rotWithShape="1">
          <a:blip r:embed="rId3">
            <a:alphaModFix/>
          </a:blip>
          <a:srcRect b="0" l="0" r="0" t="0"/>
          <a:stretch/>
        </p:blipFill>
        <p:spPr>
          <a:xfrm>
            <a:off x="5101500" y="152400"/>
            <a:ext cx="2470336" cy="4838700"/>
          </a:xfrm>
          <a:prstGeom prst="rect">
            <a:avLst/>
          </a:prstGeom>
          <a:noFill/>
          <a:ln>
            <a:noFill/>
          </a:ln>
        </p:spPr>
      </p:pic>
      <p:sp>
        <p:nvSpPr>
          <p:cNvPr id="361" name="Google Shape;361;p26"/>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7"/>
          <p:cNvSpPr txBox="1"/>
          <p:nvPr>
            <p:ph type="title"/>
          </p:nvPr>
        </p:nvSpPr>
        <p:spPr>
          <a:xfrm>
            <a:off x="311700" y="555600"/>
            <a:ext cx="33885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Results - QR Code</a:t>
            </a:r>
            <a:endParaRPr/>
          </a:p>
        </p:txBody>
      </p:sp>
      <p:sp>
        <p:nvSpPr>
          <p:cNvPr id="367" name="Google Shape;367;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QR code contains scores for all divers for the event.</a:t>
            </a:r>
            <a:endParaRPr/>
          </a:p>
          <a:p>
            <a:pPr indent="-304800" lvl="0" marL="457200" rtl="0" algn="l">
              <a:lnSpc>
                <a:spcPct val="115000"/>
              </a:lnSpc>
              <a:spcBef>
                <a:spcPts val="0"/>
              </a:spcBef>
              <a:spcAft>
                <a:spcPts val="0"/>
              </a:spcAft>
              <a:buSzPts val="1200"/>
              <a:buChar char="●"/>
            </a:pPr>
            <a:r>
              <a:rPr lang="en"/>
              <a:t>The coaches can scan the code to get those results</a:t>
            </a:r>
            <a:endParaRPr/>
          </a:p>
          <a:p>
            <a:pPr indent="-304800" lvl="0" marL="457200" rtl="0" algn="l">
              <a:lnSpc>
                <a:spcPct val="115000"/>
              </a:lnSpc>
              <a:spcBef>
                <a:spcPts val="0"/>
              </a:spcBef>
              <a:spcAft>
                <a:spcPts val="0"/>
              </a:spcAft>
              <a:buSzPts val="1200"/>
              <a:buChar char="●"/>
            </a:pPr>
            <a:r>
              <a:rPr lang="en"/>
              <a:t>Return to Event Placing button will take the user back to the results screen that displays the diver scores and placings</a:t>
            </a:r>
            <a:endParaRPr/>
          </a:p>
        </p:txBody>
      </p:sp>
      <p:sp>
        <p:nvSpPr>
          <p:cNvPr id="368" name="Google Shape;36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9" name="Google Shape;369;p27"/>
          <p:cNvPicPr preferRelativeResize="0"/>
          <p:nvPr/>
        </p:nvPicPr>
        <p:blipFill rotWithShape="1">
          <a:blip r:embed="rId3">
            <a:alphaModFix/>
          </a:blip>
          <a:srcRect b="0" l="0" r="0" t="0"/>
          <a:stretch/>
        </p:blipFill>
        <p:spPr>
          <a:xfrm>
            <a:off x="5096725" y="152400"/>
            <a:ext cx="2420992" cy="4838698"/>
          </a:xfrm>
          <a:prstGeom prst="rect">
            <a:avLst/>
          </a:prstGeom>
          <a:noFill/>
          <a:ln>
            <a:noFill/>
          </a:ln>
        </p:spPr>
      </p:pic>
      <p:sp>
        <p:nvSpPr>
          <p:cNvPr id="370" name="Google Shape;370;p27"/>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28a5021d5a_0_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Drop down bar</a:t>
            </a:r>
            <a:endParaRPr/>
          </a:p>
        </p:txBody>
      </p:sp>
      <p:sp>
        <p:nvSpPr>
          <p:cNvPr id="376" name="Google Shape;376;g228a5021d5a_0_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drop down can be used to jump between functionality.</a:t>
            </a:r>
            <a:endParaRPr/>
          </a:p>
          <a:p>
            <a:pPr indent="-304800" lvl="0" marL="457200" rtl="0" algn="l">
              <a:lnSpc>
                <a:spcPct val="115000"/>
              </a:lnSpc>
              <a:spcBef>
                <a:spcPts val="0"/>
              </a:spcBef>
              <a:spcAft>
                <a:spcPts val="0"/>
              </a:spcAft>
              <a:buSzPts val="1200"/>
              <a:buChar char="●"/>
            </a:pPr>
            <a:r>
              <a:rPr lang="en"/>
              <a:t>Only Event Selection is enabled until an event is selected.</a:t>
            </a:r>
            <a:endParaRPr/>
          </a:p>
          <a:p>
            <a:pPr indent="-304800" lvl="0" marL="457200" rtl="0" algn="l">
              <a:lnSpc>
                <a:spcPct val="115000"/>
              </a:lnSpc>
              <a:spcBef>
                <a:spcPts val="0"/>
              </a:spcBef>
              <a:spcAft>
                <a:spcPts val="0"/>
              </a:spcAft>
              <a:buSzPts val="1200"/>
              <a:buChar char="●"/>
            </a:pPr>
            <a:r>
              <a:rPr lang="en"/>
              <a:t>The options include:</a:t>
            </a:r>
            <a:endParaRPr/>
          </a:p>
          <a:p>
            <a:pPr indent="-304800" lvl="1" marL="914400" rtl="0" algn="l">
              <a:lnSpc>
                <a:spcPct val="115000"/>
              </a:lnSpc>
              <a:spcBef>
                <a:spcPts val="0"/>
              </a:spcBef>
              <a:spcAft>
                <a:spcPts val="0"/>
              </a:spcAft>
              <a:buSzPts val="1200"/>
              <a:buChar char="○"/>
            </a:pPr>
            <a:r>
              <a:rPr lang="en"/>
              <a:t>Event Selection</a:t>
            </a:r>
            <a:endParaRPr/>
          </a:p>
          <a:p>
            <a:pPr indent="-304800" lvl="1" marL="914400" rtl="0" algn="l">
              <a:lnSpc>
                <a:spcPct val="115000"/>
              </a:lnSpc>
              <a:spcBef>
                <a:spcPts val="0"/>
              </a:spcBef>
              <a:spcAft>
                <a:spcPts val="0"/>
              </a:spcAft>
              <a:buSzPts val="1200"/>
              <a:buChar char="○"/>
            </a:pPr>
            <a:r>
              <a:rPr lang="en"/>
              <a:t>Event Setup</a:t>
            </a:r>
            <a:endParaRPr/>
          </a:p>
          <a:p>
            <a:pPr indent="-304800" lvl="1" marL="914400" rtl="0" algn="l">
              <a:lnSpc>
                <a:spcPct val="115000"/>
              </a:lnSpc>
              <a:spcBef>
                <a:spcPts val="0"/>
              </a:spcBef>
              <a:spcAft>
                <a:spcPts val="0"/>
              </a:spcAft>
              <a:buSzPts val="1200"/>
              <a:buChar char="○"/>
            </a:pPr>
            <a:r>
              <a:rPr lang="en"/>
              <a:t>Add Divers</a:t>
            </a:r>
            <a:endParaRPr/>
          </a:p>
          <a:p>
            <a:pPr indent="-304800" lvl="1" marL="914400" rtl="0" algn="l">
              <a:lnSpc>
                <a:spcPct val="115000"/>
              </a:lnSpc>
              <a:spcBef>
                <a:spcPts val="0"/>
              </a:spcBef>
              <a:spcAft>
                <a:spcPts val="0"/>
              </a:spcAft>
              <a:buSzPts val="1200"/>
              <a:buChar char="○"/>
            </a:pPr>
            <a:r>
              <a:rPr lang="en"/>
              <a:t>Record Judges Scores</a:t>
            </a:r>
            <a:endParaRPr/>
          </a:p>
          <a:p>
            <a:pPr indent="-304800" lvl="1" marL="914400" rtl="0" algn="l">
              <a:lnSpc>
                <a:spcPct val="115000"/>
              </a:lnSpc>
              <a:spcBef>
                <a:spcPts val="0"/>
              </a:spcBef>
              <a:spcAft>
                <a:spcPts val="0"/>
              </a:spcAft>
              <a:buSzPts val="1200"/>
              <a:buChar char="○"/>
            </a:pPr>
            <a:r>
              <a:rPr lang="en"/>
              <a:t>Dive Event Progress</a:t>
            </a:r>
            <a:endParaRPr/>
          </a:p>
          <a:p>
            <a:pPr indent="-304800" lvl="1" marL="914400" rtl="0" algn="l">
              <a:lnSpc>
                <a:spcPct val="115000"/>
              </a:lnSpc>
              <a:spcBef>
                <a:spcPts val="0"/>
              </a:spcBef>
              <a:spcAft>
                <a:spcPts val="0"/>
              </a:spcAft>
              <a:buSzPts val="1200"/>
              <a:buChar char="○"/>
            </a:pPr>
            <a:r>
              <a:rPr lang="en"/>
              <a:t>Event Results</a:t>
            </a:r>
            <a:endParaRPr/>
          </a:p>
          <a:p>
            <a:pPr indent="-304800" lvl="1" marL="914400" rtl="0" algn="l">
              <a:lnSpc>
                <a:spcPct val="115000"/>
              </a:lnSpc>
              <a:spcBef>
                <a:spcPts val="0"/>
              </a:spcBef>
              <a:spcAft>
                <a:spcPts val="0"/>
              </a:spcAft>
              <a:buSzPts val="1200"/>
              <a:buChar char="○"/>
            </a:pPr>
            <a:r>
              <a:rPr lang="en"/>
              <a:t>Event Results QR</a:t>
            </a:r>
            <a:endParaRPr/>
          </a:p>
          <a:p>
            <a:pPr indent="0" lvl="0" marL="1371600" rtl="0" algn="l">
              <a:lnSpc>
                <a:spcPct val="115000"/>
              </a:lnSpc>
              <a:spcBef>
                <a:spcPts val="0"/>
              </a:spcBef>
              <a:spcAft>
                <a:spcPts val="0"/>
              </a:spcAft>
              <a:buSzPts val="1200"/>
              <a:buNone/>
            </a:pPr>
            <a:r>
              <a:t/>
            </a:r>
            <a:endParaRPr/>
          </a:p>
        </p:txBody>
      </p:sp>
      <p:sp>
        <p:nvSpPr>
          <p:cNvPr id="377" name="Google Shape;377;g228a5021d5a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78" name="Google Shape;378;g228a5021d5a_0_29"/>
          <p:cNvPicPr preferRelativeResize="0"/>
          <p:nvPr/>
        </p:nvPicPr>
        <p:blipFill rotWithShape="1">
          <a:blip r:embed="rId3">
            <a:alphaModFix/>
          </a:blip>
          <a:srcRect b="0" l="0" r="0" t="0"/>
          <a:stretch/>
        </p:blipFill>
        <p:spPr>
          <a:xfrm>
            <a:off x="5121888" y="218125"/>
            <a:ext cx="2511016" cy="4838699"/>
          </a:xfrm>
          <a:prstGeom prst="rect">
            <a:avLst/>
          </a:prstGeom>
          <a:noFill/>
          <a:ln>
            <a:noFill/>
          </a:ln>
        </p:spPr>
      </p:pic>
      <p:sp>
        <p:nvSpPr>
          <p:cNvPr id="379" name="Google Shape;379;g228a5021d5a_0_29"/>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Minor Task 1: Announce Event</a:t>
            </a:r>
            <a:endParaRPr/>
          </a:p>
        </p:txBody>
      </p:sp>
      <p:sp>
        <p:nvSpPr>
          <p:cNvPr id="385" name="Google Shape;385;p28"/>
          <p:cNvSpPr txBox="1"/>
          <p:nvPr/>
        </p:nvSpPr>
        <p:spPr>
          <a:xfrm>
            <a:off x="2501450" y="3049075"/>
            <a:ext cx="426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Android Mobile</a:t>
            </a:r>
            <a:endParaRPr b="0" i="0" sz="1400" u="none" cap="none" strike="noStrike">
              <a:solidFill>
                <a:srgbClr val="000000"/>
              </a:solidFill>
              <a:latin typeface="Arial"/>
              <a:ea typeface="Arial"/>
              <a:cs typeface="Arial"/>
              <a:sym typeface="Arial"/>
            </a:endParaRPr>
          </a:p>
        </p:txBody>
      </p:sp>
      <p:sp>
        <p:nvSpPr>
          <p:cNvPr id="386" name="Google Shape;38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29"/>
          <p:cNvPicPr preferRelativeResize="0"/>
          <p:nvPr/>
        </p:nvPicPr>
        <p:blipFill rotWithShape="1">
          <a:blip r:embed="rId3">
            <a:alphaModFix/>
          </a:blip>
          <a:srcRect b="0" l="0" r="0" t="0"/>
          <a:stretch/>
        </p:blipFill>
        <p:spPr>
          <a:xfrm>
            <a:off x="5101518" y="0"/>
            <a:ext cx="2584022" cy="5143500"/>
          </a:xfrm>
          <a:prstGeom prst="rect">
            <a:avLst/>
          </a:prstGeom>
          <a:noFill/>
          <a:ln>
            <a:noFill/>
          </a:ln>
        </p:spPr>
      </p:pic>
      <p:sp>
        <p:nvSpPr>
          <p:cNvPr id="392" name="Google Shape;392;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Setup</a:t>
            </a:r>
            <a:endParaRPr/>
          </a:p>
        </p:txBody>
      </p:sp>
      <p:sp>
        <p:nvSpPr>
          <p:cNvPr id="393" name="Google Shape;393;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Announcer is a transient role</a:t>
            </a:r>
            <a:endParaRPr/>
          </a:p>
          <a:p>
            <a:pPr indent="-304800" lvl="0" marL="457200" rtl="0" algn="l">
              <a:lnSpc>
                <a:spcPct val="115000"/>
              </a:lnSpc>
              <a:spcBef>
                <a:spcPts val="0"/>
              </a:spcBef>
              <a:spcAft>
                <a:spcPts val="0"/>
              </a:spcAft>
              <a:buSzPts val="1200"/>
              <a:buChar char="●"/>
            </a:pPr>
            <a:r>
              <a:rPr lang="en"/>
              <a:t>No settings are collected</a:t>
            </a:r>
            <a:endParaRPr/>
          </a:p>
          <a:p>
            <a:pPr indent="-304800" lvl="0" marL="457200" rtl="0" algn="l">
              <a:lnSpc>
                <a:spcPct val="115000"/>
              </a:lnSpc>
              <a:spcBef>
                <a:spcPts val="0"/>
              </a:spcBef>
              <a:spcAft>
                <a:spcPts val="0"/>
              </a:spcAft>
              <a:buSzPts val="1200"/>
              <a:buChar char="●"/>
            </a:pPr>
            <a:r>
              <a:rPr lang="en"/>
              <a:t>Only one event can be on the announcer’s app at any one time.</a:t>
            </a:r>
            <a:endParaRPr/>
          </a:p>
        </p:txBody>
      </p:sp>
      <p:sp>
        <p:nvSpPr>
          <p:cNvPr id="394" name="Google Shape;394;p29"/>
          <p:cNvSpPr txBox="1"/>
          <p:nvPr/>
        </p:nvSpPr>
        <p:spPr>
          <a:xfrm>
            <a:off x="311700" y="4344225"/>
            <a:ext cx="400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“Done”</a:t>
            </a:r>
            <a:endParaRPr b="1" i="0" sz="1400" u="none" cap="none" strike="noStrike">
              <a:solidFill>
                <a:srgbClr val="000000"/>
              </a:solidFill>
              <a:latin typeface="Arial"/>
              <a:ea typeface="Arial"/>
              <a:cs typeface="Arial"/>
              <a:sym typeface="Arial"/>
            </a:endParaRPr>
          </a:p>
        </p:txBody>
      </p:sp>
      <p:sp>
        <p:nvSpPr>
          <p:cNvPr id="395" name="Google Shape;39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6" name="Google Shape;396;p29"/>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0"/>
          <p:cNvPicPr preferRelativeResize="0"/>
          <p:nvPr/>
        </p:nvPicPr>
        <p:blipFill rotWithShape="1">
          <a:blip r:embed="rId3">
            <a:alphaModFix/>
          </a:blip>
          <a:srcRect b="0" l="0" r="0" t="0"/>
          <a:stretch/>
        </p:blipFill>
        <p:spPr>
          <a:xfrm>
            <a:off x="5025351" y="0"/>
            <a:ext cx="2736356" cy="5143500"/>
          </a:xfrm>
          <a:prstGeom prst="rect">
            <a:avLst/>
          </a:prstGeom>
          <a:noFill/>
          <a:ln>
            <a:noFill/>
          </a:ln>
        </p:spPr>
      </p:pic>
      <p:sp>
        <p:nvSpPr>
          <p:cNvPr id="402" name="Google Shape;40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Import Dive Event</a:t>
            </a:r>
            <a:endParaRPr/>
          </a:p>
        </p:txBody>
      </p:sp>
      <p:sp>
        <p:nvSpPr>
          <p:cNvPr id="403" name="Google Shape;403;p30"/>
          <p:cNvSpPr txBox="1"/>
          <p:nvPr>
            <p:ph idx="1" type="body"/>
          </p:nvPr>
        </p:nvSpPr>
        <p:spPr>
          <a:xfrm>
            <a:off x="311700" y="1389600"/>
            <a:ext cx="4138800" cy="3179400"/>
          </a:xfrm>
          <a:prstGeom prst="rect">
            <a:avLst/>
          </a:prstGeom>
          <a:noFill/>
          <a:ln>
            <a:noFill/>
          </a:ln>
        </p:spPr>
        <p:txBody>
          <a:bodyPr anchorCtr="0" anchor="t" bIns="91425" lIns="91425" spcFirstLastPara="1" rIns="91425" wrap="square" tIns="91425">
            <a:normAutofit fontScale="77500" lnSpcReduction="10000"/>
          </a:bodyPr>
          <a:lstStyle/>
          <a:p>
            <a:pPr indent="-287655" lvl="0" marL="457200" rtl="0" algn="l">
              <a:lnSpc>
                <a:spcPct val="115000"/>
              </a:lnSpc>
              <a:spcBef>
                <a:spcPts val="0"/>
              </a:spcBef>
              <a:spcAft>
                <a:spcPts val="0"/>
              </a:spcAft>
              <a:buSzPct val="100000"/>
              <a:buChar char="●"/>
            </a:pPr>
            <a:r>
              <a:rPr lang="en"/>
              <a:t>The drop down menu has the following choices:</a:t>
            </a:r>
            <a:endParaRPr/>
          </a:p>
          <a:p>
            <a:pPr indent="-287655" lvl="1" marL="914400" rtl="0" algn="l">
              <a:lnSpc>
                <a:spcPct val="115000"/>
              </a:lnSpc>
              <a:spcBef>
                <a:spcPts val="0"/>
              </a:spcBef>
              <a:spcAft>
                <a:spcPts val="0"/>
              </a:spcAft>
              <a:buSzPct val="120000"/>
              <a:buChar char="●"/>
            </a:pPr>
            <a:r>
              <a:rPr lang="en" sz="1000"/>
              <a:t>Import Dive Event</a:t>
            </a:r>
            <a:endParaRPr/>
          </a:p>
          <a:p>
            <a:pPr indent="-287655" lvl="1" marL="914400" rtl="0" algn="l">
              <a:lnSpc>
                <a:spcPct val="115000"/>
              </a:lnSpc>
              <a:spcBef>
                <a:spcPts val="0"/>
              </a:spcBef>
              <a:spcAft>
                <a:spcPts val="0"/>
              </a:spcAft>
              <a:buSzPct val="120000"/>
              <a:buChar char="●"/>
            </a:pPr>
            <a:r>
              <a:rPr lang="en" sz="1000"/>
              <a:t>Announce Dive Event</a:t>
            </a:r>
            <a:endParaRPr/>
          </a:p>
          <a:p>
            <a:pPr indent="-287655" lvl="1" marL="914400" rtl="0" algn="l">
              <a:lnSpc>
                <a:spcPct val="115000"/>
              </a:lnSpc>
              <a:spcBef>
                <a:spcPts val="0"/>
              </a:spcBef>
              <a:spcAft>
                <a:spcPts val="0"/>
              </a:spcAft>
              <a:buSzPct val="120000"/>
              <a:buChar char="●"/>
            </a:pPr>
            <a:r>
              <a:rPr lang="en" sz="1000"/>
              <a:t>Dive Event Lineup</a:t>
            </a:r>
            <a:endParaRPr/>
          </a:p>
          <a:p>
            <a:pPr indent="-287655" lvl="1" marL="914400" rtl="0" algn="l">
              <a:lnSpc>
                <a:spcPct val="115000"/>
              </a:lnSpc>
              <a:spcBef>
                <a:spcPts val="0"/>
              </a:spcBef>
              <a:spcAft>
                <a:spcPts val="0"/>
              </a:spcAft>
              <a:buSzPct val="120000"/>
              <a:buChar char="●"/>
            </a:pPr>
            <a:r>
              <a:rPr lang="en" sz="1000"/>
              <a:t>Dive Event Progress</a:t>
            </a:r>
            <a:endParaRPr/>
          </a:p>
          <a:p>
            <a:pPr indent="0" lvl="1" marL="685800" rtl="0" algn="l">
              <a:lnSpc>
                <a:spcPct val="115000"/>
              </a:lnSpc>
              <a:spcBef>
                <a:spcPts val="0"/>
              </a:spcBef>
              <a:spcAft>
                <a:spcPts val="0"/>
              </a:spcAft>
              <a:buSzPct val="100000"/>
              <a:buNone/>
            </a:pPr>
            <a:r>
              <a:t/>
            </a:r>
            <a:endParaRPr/>
          </a:p>
          <a:p>
            <a:pPr indent="-287655" lvl="0" marL="457200" rtl="0" algn="l">
              <a:lnSpc>
                <a:spcPct val="115000"/>
              </a:lnSpc>
              <a:spcBef>
                <a:spcPts val="0"/>
              </a:spcBef>
              <a:spcAft>
                <a:spcPts val="0"/>
              </a:spcAft>
              <a:buSzPct val="100000"/>
              <a:buChar char="●"/>
            </a:pPr>
            <a:r>
              <a:rPr lang="en"/>
              <a:t>Only Import Dive Event is enabled until a Dive Event has been imported.</a:t>
            </a:r>
            <a:endParaRPr/>
          </a:p>
          <a:p>
            <a:pPr indent="-287655" lvl="0" marL="457200" rtl="0" algn="l">
              <a:lnSpc>
                <a:spcPct val="115000"/>
              </a:lnSpc>
              <a:spcBef>
                <a:spcPts val="0"/>
              </a:spcBef>
              <a:spcAft>
                <a:spcPts val="0"/>
              </a:spcAft>
              <a:buSzPct val="100000"/>
              <a:buChar char="●"/>
            </a:pPr>
            <a:r>
              <a:rPr lang="en"/>
              <a:t>The Announce can switch to any menu item while using the app</a:t>
            </a:r>
            <a:endParaRPr/>
          </a:p>
          <a:p>
            <a:pPr indent="-287655" lvl="0" marL="457200" rtl="0" algn="l">
              <a:lnSpc>
                <a:spcPct val="115000"/>
              </a:lnSpc>
              <a:spcBef>
                <a:spcPts val="0"/>
              </a:spcBef>
              <a:spcAft>
                <a:spcPts val="0"/>
              </a:spcAft>
              <a:buSzPct val="100000"/>
              <a:buChar char="●"/>
            </a:pPr>
            <a:r>
              <a:rPr lang="en"/>
              <a:t>When opening the app, if settings are complete, this will be the first page</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287655" lvl="0" marL="457200" rtl="0" algn="l">
              <a:spcBef>
                <a:spcPts val="0"/>
              </a:spcBef>
              <a:spcAft>
                <a:spcPts val="0"/>
              </a:spcAft>
              <a:buSzPct val="100000"/>
              <a:buChar char="●"/>
            </a:pPr>
            <a:r>
              <a:rPr lang="en"/>
              <a:t>Added “Live Camera View” picture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User did not realize similar slide was a live camera during user testing.</a:t>
            </a:r>
            <a:endParaRPr/>
          </a:p>
          <a:p>
            <a:pPr indent="0" lvl="0" marL="457200" rtl="0" algn="l">
              <a:lnSpc>
                <a:spcPct val="115000"/>
              </a:lnSpc>
              <a:spcBef>
                <a:spcPts val="0"/>
              </a:spcBef>
              <a:spcAft>
                <a:spcPts val="0"/>
              </a:spcAft>
              <a:buNone/>
            </a:pPr>
            <a:r>
              <a:t/>
            </a:r>
            <a:endParaRPr/>
          </a:p>
          <a:p>
            <a:pPr indent="-228600" lvl="0" marL="457200" rtl="0" algn="l">
              <a:lnSpc>
                <a:spcPct val="115000"/>
              </a:lnSpc>
              <a:spcBef>
                <a:spcPts val="0"/>
              </a:spcBef>
              <a:spcAft>
                <a:spcPts val="0"/>
              </a:spcAft>
              <a:buSzPct val="100000"/>
              <a:buNone/>
            </a:pPr>
            <a:r>
              <a:t/>
            </a:r>
            <a:endParaRPr/>
          </a:p>
        </p:txBody>
      </p:sp>
      <p:sp>
        <p:nvSpPr>
          <p:cNvPr id="404" name="Google Shape;404;p30"/>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scans the QR code from the Scorekeeper</a:t>
            </a:r>
            <a:endParaRPr b="1" i="0" sz="1400" u="none" cap="none" strike="noStrike">
              <a:solidFill>
                <a:srgbClr val="000000"/>
              </a:solidFill>
              <a:latin typeface="Arial"/>
              <a:ea typeface="Arial"/>
              <a:cs typeface="Arial"/>
              <a:sym typeface="Arial"/>
            </a:endParaRPr>
          </a:p>
        </p:txBody>
      </p:sp>
      <p:sp>
        <p:nvSpPr>
          <p:cNvPr id="405" name="Google Shape;40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06" name="Google Shape;406;p30"/>
          <p:cNvPicPr preferRelativeResize="0"/>
          <p:nvPr/>
        </p:nvPicPr>
        <p:blipFill>
          <a:blip r:embed="rId4">
            <a:alphaModFix/>
          </a:blip>
          <a:stretch>
            <a:fillRect/>
          </a:stretch>
        </p:blipFill>
        <p:spPr>
          <a:xfrm>
            <a:off x="5372100" y="1464475"/>
            <a:ext cx="2076450" cy="289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Major Task 1: Dive Entry</a:t>
            </a:r>
            <a:endParaRPr/>
          </a:p>
        </p:txBody>
      </p:sp>
      <p:sp>
        <p:nvSpPr>
          <p:cNvPr id="85" name="Google Shape;85;p4"/>
          <p:cNvSpPr txBox="1"/>
          <p:nvPr/>
        </p:nvSpPr>
        <p:spPr>
          <a:xfrm>
            <a:off x="2501450" y="3049075"/>
            <a:ext cx="426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iOS Mobile</a:t>
            </a:r>
            <a:endParaRPr b="0" i="0" sz="1400" u="none" cap="none" strike="noStrike">
              <a:solidFill>
                <a:srgbClr val="000000"/>
              </a:solidFill>
              <a:latin typeface="Arial"/>
              <a:ea typeface="Arial"/>
              <a:cs typeface="Arial"/>
              <a:sym typeface="Arial"/>
            </a:endParaRPr>
          </a:p>
        </p:txBody>
      </p:sp>
      <p:sp>
        <p:nvSpPr>
          <p:cNvPr id="86" name="Google Shape;8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31"/>
          <p:cNvPicPr preferRelativeResize="0"/>
          <p:nvPr/>
        </p:nvPicPr>
        <p:blipFill rotWithShape="1">
          <a:blip r:embed="rId3">
            <a:alphaModFix/>
          </a:blip>
          <a:srcRect b="0" l="0" r="0" t="0"/>
          <a:stretch/>
        </p:blipFill>
        <p:spPr>
          <a:xfrm>
            <a:off x="5144284" y="0"/>
            <a:ext cx="2617423" cy="5143500"/>
          </a:xfrm>
          <a:prstGeom prst="rect">
            <a:avLst/>
          </a:prstGeom>
          <a:noFill/>
          <a:ln>
            <a:noFill/>
          </a:ln>
        </p:spPr>
      </p:pic>
      <p:sp>
        <p:nvSpPr>
          <p:cNvPr id="412" name="Google Shape;412;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Event Lineup</a:t>
            </a:r>
            <a:endParaRPr/>
          </a:p>
        </p:txBody>
      </p:sp>
      <p:sp>
        <p:nvSpPr>
          <p:cNvPr id="413" name="Google Shape;413;p31"/>
          <p:cNvSpPr txBox="1"/>
          <p:nvPr>
            <p:ph idx="1" type="body"/>
          </p:nvPr>
        </p:nvSpPr>
        <p:spPr>
          <a:xfrm>
            <a:off x="311700" y="1389600"/>
            <a:ext cx="33147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After scanning an event, the app will transition to the Dive Event Lineup </a:t>
            </a:r>
            <a:endParaRPr/>
          </a:p>
          <a:p>
            <a:pPr indent="-304800" lvl="0" marL="457200" rtl="0" algn="l">
              <a:lnSpc>
                <a:spcPct val="115000"/>
              </a:lnSpc>
              <a:spcBef>
                <a:spcPts val="0"/>
              </a:spcBef>
              <a:spcAft>
                <a:spcPts val="0"/>
              </a:spcAft>
              <a:buSzPts val="1200"/>
              <a:buChar char="●"/>
            </a:pPr>
            <a:r>
              <a:rPr lang="en"/>
              <a:t>The Announcer can use the quick button to import a new lineup if they see it is not the correct lineup</a:t>
            </a:r>
            <a:endParaRPr/>
          </a:p>
          <a:p>
            <a:pPr indent="-304800" lvl="0" marL="457200" rtl="0" algn="l">
              <a:lnSpc>
                <a:spcPct val="115000"/>
              </a:lnSpc>
              <a:spcBef>
                <a:spcPts val="0"/>
              </a:spcBef>
              <a:spcAft>
                <a:spcPts val="0"/>
              </a:spcAft>
              <a:buSzPts val="1200"/>
              <a:buChar char="●"/>
            </a:pPr>
            <a:r>
              <a:rPr lang="en"/>
              <a:t>When the  Announcer is ready to start announcing, user selects Start Event</a:t>
            </a:r>
            <a:endParaRPr/>
          </a:p>
          <a:p>
            <a:pPr indent="-228600" lvl="0" marL="457200" rtl="0" algn="l">
              <a:lnSpc>
                <a:spcPct val="115000"/>
              </a:lnSpc>
              <a:spcBef>
                <a:spcPts val="0"/>
              </a:spcBef>
              <a:spcAft>
                <a:spcPts val="0"/>
              </a:spcAft>
              <a:buSzPts val="1200"/>
              <a:buNone/>
            </a:pPr>
            <a:r>
              <a:t/>
            </a:r>
            <a:endParaRPr/>
          </a:p>
        </p:txBody>
      </p:sp>
      <p:sp>
        <p:nvSpPr>
          <p:cNvPr id="414" name="Google Shape;414;p31"/>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“Start Event”</a:t>
            </a:r>
            <a:endParaRPr b="1" i="0" sz="1400" u="none" cap="none" strike="noStrike">
              <a:solidFill>
                <a:srgbClr val="000000"/>
              </a:solidFill>
              <a:latin typeface="Arial"/>
              <a:ea typeface="Arial"/>
              <a:cs typeface="Arial"/>
              <a:sym typeface="Arial"/>
            </a:endParaRPr>
          </a:p>
        </p:txBody>
      </p:sp>
      <p:sp>
        <p:nvSpPr>
          <p:cNvPr id="415" name="Google Shape;41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6" name="Google Shape;416;p31"/>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22" name="Google Shape;422;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app defaults to Verbose Script</a:t>
            </a:r>
            <a:endParaRPr/>
          </a:p>
          <a:p>
            <a:pPr indent="-304800" lvl="0" marL="457200" rtl="0" algn="l">
              <a:lnSpc>
                <a:spcPct val="115000"/>
              </a:lnSpc>
              <a:spcBef>
                <a:spcPts val="0"/>
              </a:spcBef>
              <a:spcAft>
                <a:spcPts val="0"/>
              </a:spcAft>
              <a:buSzPts val="1200"/>
              <a:buChar char="●"/>
            </a:pPr>
            <a:r>
              <a:rPr lang="en"/>
              <a:t>The reads exactly what is shown on the screen except for the instructions in &lt;&gt;</a:t>
            </a:r>
            <a:endParaRPr/>
          </a:p>
          <a:p>
            <a:pPr indent="-304800" lvl="0" marL="457200" rtl="0" algn="l">
              <a:lnSpc>
                <a:spcPct val="115000"/>
              </a:lnSpc>
              <a:spcBef>
                <a:spcPts val="0"/>
              </a:spcBef>
              <a:spcAft>
                <a:spcPts val="0"/>
              </a:spcAft>
              <a:buSzPts val="1200"/>
              <a:buChar char="●"/>
            </a:pPr>
            <a:r>
              <a:rPr lang="en"/>
              <a:t>After reading the scores, then Announcer can proceed to the next diver.</a:t>
            </a:r>
            <a:endParaRPr/>
          </a:p>
          <a:p>
            <a:pPr indent="-228600" lvl="0" marL="457200" rtl="0" algn="l">
              <a:lnSpc>
                <a:spcPct val="115000"/>
              </a:lnSpc>
              <a:spcBef>
                <a:spcPts val="0"/>
              </a:spcBef>
              <a:spcAft>
                <a:spcPts val="0"/>
              </a:spcAft>
              <a:buSzPts val="1200"/>
              <a:buNone/>
            </a:pPr>
            <a:r>
              <a:t/>
            </a:r>
            <a:endParaRPr/>
          </a:p>
        </p:txBody>
      </p:sp>
      <p:sp>
        <p:nvSpPr>
          <p:cNvPr id="423" name="Google Shape;423;p32"/>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“Next Diver”</a:t>
            </a:r>
            <a:endParaRPr b="1" i="0" sz="1400" u="none" cap="none" strike="noStrike">
              <a:solidFill>
                <a:srgbClr val="000000"/>
              </a:solidFill>
              <a:latin typeface="Arial"/>
              <a:ea typeface="Arial"/>
              <a:cs typeface="Arial"/>
              <a:sym typeface="Arial"/>
            </a:endParaRPr>
          </a:p>
        </p:txBody>
      </p:sp>
      <p:sp>
        <p:nvSpPr>
          <p:cNvPr id="424" name="Google Shape;4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5" name="Google Shape;425;p32"/>
          <p:cNvPicPr preferRelativeResize="0"/>
          <p:nvPr/>
        </p:nvPicPr>
        <p:blipFill rotWithShape="1">
          <a:blip r:embed="rId3">
            <a:alphaModFix/>
          </a:blip>
          <a:srcRect b="0" l="0" r="0" t="0"/>
          <a:stretch/>
        </p:blipFill>
        <p:spPr>
          <a:xfrm>
            <a:off x="5052623" y="0"/>
            <a:ext cx="2715404" cy="5143500"/>
          </a:xfrm>
          <a:prstGeom prst="rect">
            <a:avLst/>
          </a:prstGeom>
          <a:noFill/>
          <a:ln>
            <a:noFill/>
          </a:ln>
        </p:spPr>
      </p:pic>
      <p:sp>
        <p:nvSpPr>
          <p:cNvPr id="426" name="Google Shape;426;p32"/>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32" name="Google Shape;432;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script continues for the next diver making all necessary adjustments to the wording</a:t>
            </a:r>
            <a:endParaRPr/>
          </a:p>
          <a:p>
            <a:pPr indent="-304800" lvl="0" marL="457200" rtl="0" algn="l">
              <a:lnSpc>
                <a:spcPct val="115000"/>
              </a:lnSpc>
              <a:spcBef>
                <a:spcPts val="0"/>
              </a:spcBef>
              <a:spcAft>
                <a:spcPts val="0"/>
              </a:spcAft>
              <a:buSzPts val="1200"/>
              <a:buChar char="●"/>
            </a:pPr>
            <a:r>
              <a:rPr lang="en"/>
              <a:t>Announcer has quick access to previous diver if advanced before ready</a:t>
            </a:r>
            <a:endParaRPr/>
          </a:p>
          <a:p>
            <a:pPr indent="-228600" lvl="0" marL="457200" rtl="0" algn="l">
              <a:lnSpc>
                <a:spcPct val="115000"/>
              </a:lnSpc>
              <a:spcBef>
                <a:spcPts val="0"/>
              </a:spcBef>
              <a:spcAft>
                <a:spcPts val="0"/>
              </a:spcAft>
              <a:buSzPts val="1200"/>
              <a:buNone/>
            </a:pPr>
            <a:r>
              <a:t/>
            </a:r>
            <a:endParaRPr/>
          </a:p>
        </p:txBody>
      </p:sp>
      <p:sp>
        <p:nvSpPr>
          <p:cNvPr id="433" name="Google Shape;433;p33"/>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“Next Diver”</a:t>
            </a:r>
            <a:endParaRPr b="1" i="0" sz="1400" u="none" cap="none" strike="noStrike">
              <a:solidFill>
                <a:srgbClr val="000000"/>
              </a:solidFill>
              <a:latin typeface="Arial"/>
              <a:ea typeface="Arial"/>
              <a:cs typeface="Arial"/>
              <a:sym typeface="Arial"/>
            </a:endParaRPr>
          </a:p>
        </p:txBody>
      </p:sp>
      <p:sp>
        <p:nvSpPr>
          <p:cNvPr id="434" name="Google Shape;4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5" name="Google Shape;435;p33"/>
          <p:cNvPicPr preferRelativeResize="0"/>
          <p:nvPr/>
        </p:nvPicPr>
        <p:blipFill rotWithShape="1">
          <a:blip r:embed="rId3">
            <a:alphaModFix/>
          </a:blip>
          <a:srcRect b="0" l="0" r="0" t="0"/>
          <a:stretch/>
        </p:blipFill>
        <p:spPr>
          <a:xfrm>
            <a:off x="5151394" y="0"/>
            <a:ext cx="2603544" cy="5143500"/>
          </a:xfrm>
          <a:prstGeom prst="rect">
            <a:avLst/>
          </a:prstGeom>
          <a:noFill/>
          <a:ln>
            <a:noFill/>
          </a:ln>
        </p:spPr>
      </p:pic>
      <p:sp>
        <p:nvSpPr>
          <p:cNvPr id="436" name="Google Shape;436;p33"/>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4"/>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42" name="Google Shape;442;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If a diver needs to Withdraw from the event possible due to injury, the announcer needs to remove the diver from the script.</a:t>
            </a:r>
            <a:endParaRPr/>
          </a:p>
          <a:p>
            <a:pPr indent="-304800" lvl="0" marL="457200" rtl="0" algn="l">
              <a:lnSpc>
                <a:spcPct val="115000"/>
              </a:lnSpc>
              <a:spcBef>
                <a:spcPts val="0"/>
              </a:spcBef>
              <a:spcAft>
                <a:spcPts val="0"/>
              </a:spcAft>
              <a:buSzPts val="1200"/>
              <a:buChar char="●"/>
            </a:pPr>
            <a:r>
              <a:rPr lang="en"/>
              <a:t>The announcer can choose No if Withdraw was accidently selected.</a:t>
            </a:r>
            <a:endParaRPr/>
          </a:p>
          <a:p>
            <a:pPr indent="-304800" lvl="0" marL="457200" rtl="0" algn="l">
              <a:lnSpc>
                <a:spcPct val="115000"/>
              </a:lnSpc>
              <a:spcBef>
                <a:spcPts val="0"/>
              </a:spcBef>
              <a:spcAft>
                <a:spcPts val="0"/>
              </a:spcAft>
              <a:buSzPts val="1200"/>
              <a:buChar char="●"/>
            </a:pPr>
            <a:r>
              <a:rPr lang="en"/>
              <a:t>The diver is removed from all further rounds of the script.</a:t>
            </a:r>
            <a:endParaRPr/>
          </a:p>
        </p:txBody>
      </p:sp>
      <p:sp>
        <p:nvSpPr>
          <p:cNvPr id="443" name="Google Shape;443;p34"/>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“Withdraw &amp; yes”</a:t>
            </a:r>
            <a:endParaRPr b="1" i="0" sz="1400" u="none" cap="none" strike="noStrike">
              <a:solidFill>
                <a:srgbClr val="000000"/>
              </a:solidFill>
              <a:latin typeface="Arial"/>
              <a:ea typeface="Arial"/>
              <a:cs typeface="Arial"/>
              <a:sym typeface="Arial"/>
            </a:endParaRPr>
          </a:p>
        </p:txBody>
      </p:sp>
      <p:sp>
        <p:nvSpPr>
          <p:cNvPr id="444" name="Google Shape;4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45" name="Google Shape;445;p34"/>
          <p:cNvPicPr preferRelativeResize="0"/>
          <p:nvPr/>
        </p:nvPicPr>
        <p:blipFill rotWithShape="1">
          <a:blip r:embed="rId3">
            <a:alphaModFix/>
          </a:blip>
          <a:srcRect b="0" l="0" r="0" t="0"/>
          <a:stretch/>
        </p:blipFill>
        <p:spPr>
          <a:xfrm>
            <a:off x="5051892" y="0"/>
            <a:ext cx="2669232" cy="5143500"/>
          </a:xfrm>
          <a:prstGeom prst="rect">
            <a:avLst/>
          </a:prstGeom>
          <a:noFill/>
          <a:ln>
            <a:noFill/>
          </a:ln>
        </p:spPr>
      </p:pic>
      <p:sp>
        <p:nvSpPr>
          <p:cNvPr id="446" name="Google Shape;446;p34"/>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52" name="Google Shape;452;p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script adjusts for the last diver of the Round in order for the announcer to identify the change in Rounds.</a:t>
            </a:r>
            <a:endParaRPr/>
          </a:p>
          <a:p>
            <a:pPr indent="0" lvl="1" marL="609600" rtl="0" algn="l">
              <a:lnSpc>
                <a:spcPct val="115000"/>
              </a:lnSpc>
              <a:spcBef>
                <a:spcPts val="0"/>
              </a:spcBef>
              <a:spcAft>
                <a:spcPts val="0"/>
              </a:spcAft>
              <a:buSzPts val="1200"/>
              <a:buNone/>
            </a:pPr>
            <a:r>
              <a:t/>
            </a:r>
            <a:endParaRPr/>
          </a:p>
        </p:txBody>
      </p:sp>
      <p:sp>
        <p:nvSpPr>
          <p:cNvPr id="453" name="Google Shape;453;p35"/>
          <p:cNvSpPr txBox="1"/>
          <p:nvPr/>
        </p:nvSpPr>
        <p:spPr>
          <a:xfrm>
            <a:off x="364087" y="4647300"/>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“Next Round”</a:t>
            </a:r>
            <a:endParaRPr b="1" i="0" sz="1400" u="none" cap="none" strike="noStrike">
              <a:solidFill>
                <a:srgbClr val="000000"/>
              </a:solidFill>
              <a:latin typeface="Arial"/>
              <a:ea typeface="Arial"/>
              <a:cs typeface="Arial"/>
              <a:sym typeface="Arial"/>
            </a:endParaRPr>
          </a:p>
        </p:txBody>
      </p:sp>
      <p:sp>
        <p:nvSpPr>
          <p:cNvPr id="454" name="Google Shape;45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55" name="Google Shape;455;p35"/>
          <p:cNvPicPr preferRelativeResize="0"/>
          <p:nvPr/>
        </p:nvPicPr>
        <p:blipFill rotWithShape="1">
          <a:blip r:embed="rId3">
            <a:alphaModFix/>
          </a:blip>
          <a:srcRect b="0" l="0" r="0" t="0"/>
          <a:stretch/>
        </p:blipFill>
        <p:spPr>
          <a:xfrm>
            <a:off x="5138163" y="0"/>
            <a:ext cx="2587550" cy="5143501"/>
          </a:xfrm>
          <a:prstGeom prst="rect">
            <a:avLst/>
          </a:prstGeom>
          <a:noFill/>
          <a:ln>
            <a:noFill/>
          </a:ln>
        </p:spPr>
      </p:pic>
      <p:sp>
        <p:nvSpPr>
          <p:cNvPr id="456" name="Google Shape;456;p35"/>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3">
            <a:alphaModFix/>
          </a:blip>
          <a:srcRect b="0" l="0" r="0" t="0"/>
          <a:stretch/>
        </p:blipFill>
        <p:spPr>
          <a:xfrm>
            <a:off x="5088062" y="0"/>
            <a:ext cx="2624450" cy="5143500"/>
          </a:xfrm>
          <a:prstGeom prst="rect">
            <a:avLst/>
          </a:prstGeom>
          <a:noFill/>
          <a:ln>
            <a:noFill/>
          </a:ln>
        </p:spPr>
      </p:pic>
      <p:sp>
        <p:nvSpPr>
          <p:cNvPr id="462" name="Google Shape;462;p37"/>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Event Progress</a:t>
            </a:r>
            <a:endParaRPr/>
          </a:p>
        </p:txBody>
      </p:sp>
      <p:sp>
        <p:nvSpPr>
          <p:cNvPr id="463" name="Google Shape;463;p37"/>
          <p:cNvSpPr txBox="1"/>
          <p:nvPr>
            <p:ph idx="1" type="body"/>
          </p:nvPr>
        </p:nvSpPr>
        <p:spPr>
          <a:xfrm>
            <a:off x="311699" y="1389600"/>
            <a:ext cx="3464963" cy="3179400"/>
          </a:xfrm>
          <a:prstGeom prst="rect">
            <a:avLst/>
          </a:prstGeom>
          <a:noFill/>
          <a:ln>
            <a:noFill/>
          </a:ln>
        </p:spPr>
        <p:txBody>
          <a:bodyPr anchorCtr="0" anchor="t" bIns="91425" lIns="91425" spcFirstLastPara="1" rIns="91425" wrap="square" tIns="91425">
            <a:normAutofit fontScale="92500"/>
          </a:bodyPr>
          <a:lstStyle/>
          <a:p>
            <a:pPr indent="-304800" lvl="0" marL="457200" rtl="0" algn="l">
              <a:lnSpc>
                <a:spcPct val="115000"/>
              </a:lnSpc>
              <a:spcBef>
                <a:spcPts val="0"/>
              </a:spcBef>
              <a:spcAft>
                <a:spcPts val="0"/>
              </a:spcAft>
              <a:buSzPct val="108108"/>
              <a:buChar char="●"/>
            </a:pPr>
            <a:r>
              <a:rPr lang="en"/>
              <a:t>The Announcer selected the drop down menu item of Dive Event progress.</a:t>
            </a:r>
            <a:endParaRPr/>
          </a:p>
          <a:p>
            <a:pPr indent="-228600" lvl="0" marL="457200" rtl="0" algn="l">
              <a:lnSpc>
                <a:spcPct val="115000"/>
              </a:lnSpc>
              <a:spcBef>
                <a:spcPts val="0"/>
              </a:spcBef>
              <a:spcAft>
                <a:spcPts val="0"/>
              </a:spcAft>
              <a:buSzPct val="108108"/>
              <a:buNone/>
            </a:pPr>
            <a:r>
              <a:t/>
            </a:r>
            <a:endParaRPr/>
          </a:p>
          <a:p>
            <a:pPr indent="-304800" lvl="1" marL="914400" rtl="0" algn="l">
              <a:lnSpc>
                <a:spcPct val="115000"/>
              </a:lnSpc>
              <a:spcBef>
                <a:spcPts val="0"/>
              </a:spcBef>
              <a:spcAft>
                <a:spcPts val="0"/>
              </a:spcAft>
              <a:buSzPct val="108108"/>
              <a:buChar char="●"/>
            </a:pPr>
            <a:r>
              <a:rPr lang="en"/>
              <a:t>The Announcer can use this screen to sync up with the scorekeeper if the user loses their place in announcing.</a:t>
            </a:r>
            <a:endParaRPr/>
          </a:p>
          <a:p>
            <a:pPr indent="-304800" lvl="1" marL="914400" rtl="0" algn="l">
              <a:lnSpc>
                <a:spcPct val="115000"/>
              </a:lnSpc>
              <a:spcBef>
                <a:spcPts val="0"/>
              </a:spcBef>
              <a:spcAft>
                <a:spcPts val="0"/>
              </a:spcAft>
              <a:buSzPct val="108108"/>
              <a:buChar char="●"/>
            </a:pPr>
            <a:r>
              <a:rPr lang="en"/>
              <a:t>The checkmarks in the square boxes show the progress made in the announcers script.</a:t>
            </a:r>
            <a:endParaRPr/>
          </a:p>
          <a:p>
            <a:pPr indent="-304800" lvl="1" marL="914400" rtl="0" algn="l">
              <a:lnSpc>
                <a:spcPct val="115000"/>
              </a:lnSpc>
              <a:spcBef>
                <a:spcPts val="0"/>
              </a:spcBef>
              <a:spcAft>
                <a:spcPts val="0"/>
              </a:spcAft>
              <a:buSzPct val="108108"/>
              <a:buChar char="●"/>
            </a:pPr>
            <a:r>
              <a:rPr lang="en"/>
              <a:t>The red x shows the withdrawn divers.  The user can tap the x to undo a withdrawal made in error.</a:t>
            </a:r>
            <a:endParaRPr/>
          </a:p>
          <a:p>
            <a:pPr indent="-304800" lvl="1" marL="914400" rtl="0" algn="l">
              <a:lnSpc>
                <a:spcPct val="115000"/>
              </a:lnSpc>
              <a:spcBef>
                <a:spcPts val="0"/>
              </a:spcBef>
              <a:spcAft>
                <a:spcPts val="0"/>
              </a:spcAft>
              <a:buSzPct val="108108"/>
              <a:buChar char="●"/>
            </a:pPr>
            <a:r>
              <a:rPr lang="en"/>
              <a:t>One round can be expanded which will contract the previously expanded round.</a:t>
            </a:r>
            <a:endParaRPr/>
          </a:p>
          <a:p>
            <a:pPr indent="0" lvl="1" marL="609600" rtl="0" algn="l">
              <a:lnSpc>
                <a:spcPct val="115000"/>
              </a:lnSpc>
              <a:spcBef>
                <a:spcPts val="0"/>
              </a:spcBef>
              <a:spcAft>
                <a:spcPts val="0"/>
              </a:spcAft>
              <a:buSzPct val="108108"/>
              <a:buNone/>
            </a:pPr>
            <a:r>
              <a:t/>
            </a:r>
            <a:endParaRPr/>
          </a:p>
          <a:p>
            <a:pPr indent="0" lvl="1" marL="609600" rtl="0" algn="l">
              <a:lnSpc>
                <a:spcPct val="115000"/>
              </a:lnSpc>
              <a:spcBef>
                <a:spcPts val="0"/>
              </a:spcBef>
              <a:spcAft>
                <a:spcPts val="0"/>
              </a:spcAft>
              <a:buSzPct val="108108"/>
              <a:buNone/>
            </a:pPr>
            <a:r>
              <a:t/>
            </a:r>
            <a:endParaRPr/>
          </a:p>
        </p:txBody>
      </p:sp>
      <p:sp>
        <p:nvSpPr>
          <p:cNvPr id="464" name="Google Shape;464;p37"/>
          <p:cNvSpPr txBox="1"/>
          <p:nvPr/>
        </p:nvSpPr>
        <p:spPr>
          <a:xfrm>
            <a:off x="368850" y="4527977"/>
            <a:ext cx="4269826"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taps Diver name for correct Round &amp; selects “Jump to Round &amp; Diver”</a:t>
            </a:r>
            <a:endParaRPr b="1" i="0" sz="1400" u="none" cap="none" strike="noStrike">
              <a:solidFill>
                <a:srgbClr val="000000"/>
              </a:solidFill>
              <a:latin typeface="Arial"/>
              <a:ea typeface="Arial"/>
              <a:cs typeface="Arial"/>
              <a:sym typeface="Arial"/>
            </a:endParaRPr>
          </a:p>
        </p:txBody>
      </p:sp>
      <p:sp>
        <p:nvSpPr>
          <p:cNvPr id="465" name="Google Shape;46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66" name="Google Shape;466;p37"/>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39"/>
          <p:cNvPicPr preferRelativeResize="0"/>
          <p:nvPr/>
        </p:nvPicPr>
        <p:blipFill rotWithShape="1">
          <a:blip r:embed="rId3">
            <a:alphaModFix/>
          </a:blip>
          <a:srcRect b="0" l="0" r="0" t="0"/>
          <a:stretch/>
        </p:blipFill>
        <p:spPr>
          <a:xfrm>
            <a:off x="5062395" y="0"/>
            <a:ext cx="2676035" cy="5143501"/>
          </a:xfrm>
          <a:prstGeom prst="rect">
            <a:avLst/>
          </a:prstGeom>
          <a:noFill/>
          <a:ln>
            <a:noFill/>
          </a:ln>
        </p:spPr>
      </p:pic>
      <p:sp>
        <p:nvSpPr>
          <p:cNvPr id="472" name="Google Shape;472;p39"/>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73" name="Google Shape;473;p39"/>
          <p:cNvSpPr txBox="1"/>
          <p:nvPr>
            <p:ph idx="1" type="body"/>
          </p:nvPr>
        </p:nvSpPr>
        <p:spPr>
          <a:xfrm>
            <a:off x="311699" y="1389600"/>
            <a:ext cx="3464963"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Announcer selected to turn off the verbose script</a:t>
            </a:r>
            <a:endParaRPr/>
          </a:p>
          <a:p>
            <a:pPr indent="-228600" lvl="0" marL="457200" rtl="0" algn="l">
              <a:lnSpc>
                <a:spcPct val="115000"/>
              </a:lnSpc>
              <a:spcBef>
                <a:spcPts val="0"/>
              </a:spcBef>
              <a:spcAft>
                <a:spcPts val="0"/>
              </a:spcAft>
              <a:buSzPts val="1200"/>
              <a:buNone/>
            </a:pPr>
            <a:r>
              <a:t/>
            </a:r>
            <a:endParaRPr/>
          </a:p>
          <a:p>
            <a:pPr indent="-304800" lvl="1" marL="914400" rtl="0" algn="l">
              <a:lnSpc>
                <a:spcPct val="115000"/>
              </a:lnSpc>
              <a:spcBef>
                <a:spcPts val="0"/>
              </a:spcBef>
              <a:spcAft>
                <a:spcPts val="0"/>
              </a:spcAft>
              <a:buSzPts val="1200"/>
              <a:buChar char="●"/>
            </a:pPr>
            <a:r>
              <a:rPr lang="en"/>
              <a:t>When an announcer is experienced, the user can turn off the verbose script an fill the announcing commentary without the script.</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p:txBody>
      </p:sp>
      <p:sp>
        <p:nvSpPr>
          <p:cNvPr id="474" name="Google Shape;474;p39"/>
          <p:cNvSpPr txBox="1"/>
          <p:nvPr/>
        </p:nvSpPr>
        <p:spPr>
          <a:xfrm>
            <a:off x="368850" y="4527977"/>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“Next Diver”</a:t>
            </a:r>
            <a:endParaRPr b="1" i="0" sz="1400" u="none" cap="none" strike="noStrike">
              <a:solidFill>
                <a:srgbClr val="000000"/>
              </a:solidFill>
              <a:latin typeface="Arial"/>
              <a:ea typeface="Arial"/>
              <a:cs typeface="Arial"/>
              <a:sym typeface="Arial"/>
            </a:endParaRPr>
          </a:p>
        </p:txBody>
      </p:sp>
      <p:sp>
        <p:nvSpPr>
          <p:cNvPr id="475" name="Google Shape;47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76" name="Google Shape;476;p39"/>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0"/>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Dive Event</a:t>
            </a:r>
            <a:endParaRPr/>
          </a:p>
        </p:txBody>
      </p:sp>
      <p:sp>
        <p:nvSpPr>
          <p:cNvPr id="482" name="Google Shape;482;p40"/>
          <p:cNvSpPr txBox="1"/>
          <p:nvPr>
            <p:ph idx="1" type="body"/>
          </p:nvPr>
        </p:nvSpPr>
        <p:spPr>
          <a:xfrm>
            <a:off x="311699" y="1389600"/>
            <a:ext cx="3464963"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When the app reaches the last diver, the button changes from Next Diver to Finish Event.</a:t>
            </a:r>
            <a:endParaRPr/>
          </a:p>
          <a:p>
            <a:pPr indent="-228600" lvl="0" marL="457200" rtl="0" algn="l">
              <a:lnSpc>
                <a:spcPct val="115000"/>
              </a:lnSpc>
              <a:spcBef>
                <a:spcPts val="0"/>
              </a:spcBef>
              <a:spcAft>
                <a:spcPts val="0"/>
              </a:spcAft>
              <a:buSzPts val="1200"/>
              <a:buNone/>
            </a:pPr>
            <a:r>
              <a:t/>
            </a:r>
            <a:endParaRPr/>
          </a:p>
          <a:p>
            <a:pPr indent="-304800" lvl="1" marL="914400" rtl="0" algn="l">
              <a:lnSpc>
                <a:spcPct val="115000"/>
              </a:lnSpc>
              <a:spcBef>
                <a:spcPts val="0"/>
              </a:spcBef>
              <a:spcAft>
                <a:spcPts val="0"/>
              </a:spcAft>
              <a:buSzPts val="1200"/>
              <a:buChar char="●"/>
            </a:pPr>
            <a:r>
              <a:rPr lang="en"/>
              <a:t>Announcer can still go back to Dive Event Progress to jump to any Diver and Round</a:t>
            </a:r>
            <a:endParaRPr/>
          </a:p>
          <a:p>
            <a:pPr indent="-304800" lvl="1" marL="914400" rtl="0" algn="l">
              <a:lnSpc>
                <a:spcPct val="115000"/>
              </a:lnSpc>
              <a:spcBef>
                <a:spcPts val="0"/>
              </a:spcBef>
              <a:spcAft>
                <a:spcPts val="0"/>
              </a:spcAft>
              <a:buSzPts val="1200"/>
              <a:buChar char="●"/>
            </a:pPr>
            <a:r>
              <a:rPr lang="en"/>
              <a:t>This event remain on the phone of the announcer unless it is replaced by scanning a new event or the announcer removes the app.</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p:txBody>
      </p:sp>
      <p:sp>
        <p:nvSpPr>
          <p:cNvPr id="483" name="Google Shape;483;p40"/>
          <p:cNvSpPr txBox="1"/>
          <p:nvPr/>
        </p:nvSpPr>
        <p:spPr>
          <a:xfrm>
            <a:off x="368850" y="4527977"/>
            <a:ext cx="4269826"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“Finish Event”</a:t>
            </a:r>
            <a:endParaRPr b="1" i="0" sz="1400" u="none" cap="none" strike="noStrike">
              <a:solidFill>
                <a:srgbClr val="000000"/>
              </a:solidFill>
              <a:latin typeface="Arial"/>
              <a:ea typeface="Arial"/>
              <a:cs typeface="Arial"/>
              <a:sym typeface="Arial"/>
            </a:endParaRPr>
          </a:p>
        </p:txBody>
      </p:sp>
      <p:sp>
        <p:nvSpPr>
          <p:cNvPr id="484" name="Google Shape;48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5" name="Google Shape;485;p40"/>
          <p:cNvPicPr preferRelativeResize="0"/>
          <p:nvPr/>
        </p:nvPicPr>
        <p:blipFill rotWithShape="1">
          <a:blip r:embed="rId3">
            <a:alphaModFix/>
          </a:blip>
          <a:srcRect b="0" l="0" r="0" t="0"/>
          <a:stretch/>
        </p:blipFill>
        <p:spPr>
          <a:xfrm>
            <a:off x="5095878" y="0"/>
            <a:ext cx="2554136" cy="5143500"/>
          </a:xfrm>
          <a:prstGeom prst="rect">
            <a:avLst/>
          </a:prstGeom>
          <a:noFill/>
          <a:ln>
            <a:noFill/>
          </a:ln>
        </p:spPr>
      </p:pic>
      <p:sp>
        <p:nvSpPr>
          <p:cNvPr id="486" name="Google Shape;486;p40"/>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1"/>
          <p:cNvSpPr txBox="1"/>
          <p:nvPr>
            <p:ph type="title"/>
          </p:nvPr>
        </p:nvSpPr>
        <p:spPr>
          <a:xfrm>
            <a:off x="311699" y="555600"/>
            <a:ext cx="3322089"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Announce Results</a:t>
            </a:r>
            <a:endParaRPr/>
          </a:p>
        </p:txBody>
      </p:sp>
      <p:sp>
        <p:nvSpPr>
          <p:cNvPr id="492" name="Google Shape;492;p41"/>
          <p:cNvSpPr txBox="1"/>
          <p:nvPr>
            <p:ph idx="1" type="body"/>
          </p:nvPr>
        </p:nvSpPr>
        <p:spPr>
          <a:xfrm>
            <a:off x="311699" y="1389600"/>
            <a:ext cx="3464963" cy="3179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The announcer needs a separate app from the Scorekeeper during the event to work together closely.</a:t>
            </a:r>
            <a:endParaRPr/>
          </a:p>
          <a:p>
            <a:pPr indent="-304800" lvl="0" marL="457200" rtl="0" algn="l">
              <a:lnSpc>
                <a:spcPct val="115000"/>
              </a:lnSpc>
              <a:spcBef>
                <a:spcPts val="0"/>
              </a:spcBef>
              <a:spcAft>
                <a:spcPts val="0"/>
              </a:spcAft>
              <a:buSzPts val="1200"/>
              <a:buChar char="●"/>
            </a:pPr>
            <a:r>
              <a:rPr lang="en"/>
              <a:t>After the event concludes, the announcer will read the results from the Scorekeepers app.</a:t>
            </a:r>
            <a:endParaRPr/>
          </a:p>
          <a:p>
            <a:pPr indent="-304800" lvl="0" marL="457200" rtl="0" algn="l">
              <a:lnSpc>
                <a:spcPct val="115000"/>
              </a:lnSpc>
              <a:spcBef>
                <a:spcPts val="0"/>
              </a:spcBef>
              <a:spcAft>
                <a:spcPts val="0"/>
              </a:spcAft>
              <a:buSzPts val="1200"/>
              <a:buChar char="●"/>
            </a:pPr>
            <a:r>
              <a:rPr lang="en"/>
              <a:t>See Scorekeeper app for details.</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a:p>
            <a:pPr indent="0" lvl="1" marL="609600" rtl="0" algn="l">
              <a:lnSpc>
                <a:spcPct val="115000"/>
              </a:lnSpc>
              <a:spcBef>
                <a:spcPts val="0"/>
              </a:spcBef>
              <a:spcAft>
                <a:spcPts val="0"/>
              </a:spcAft>
              <a:buSzPts val="1200"/>
              <a:buNone/>
            </a:pPr>
            <a:r>
              <a:t/>
            </a:r>
            <a:endParaRPr/>
          </a:p>
        </p:txBody>
      </p:sp>
      <p:sp>
        <p:nvSpPr>
          <p:cNvPr id="493" name="Google Shape;49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107de933e6_0_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Minor Task 2: Coach Collects Dive Entries</a:t>
            </a:r>
            <a:endParaRPr/>
          </a:p>
        </p:txBody>
      </p:sp>
      <p:sp>
        <p:nvSpPr>
          <p:cNvPr id="499" name="Google Shape;499;g2107de933e6_0_25"/>
          <p:cNvSpPr txBox="1"/>
          <p:nvPr/>
        </p:nvSpPr>
        <p:spPr>
          <a:xfrm>
            <a:off x="2501450" y="3049075"/>
            <a:ext cx="426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iOS Mobile</a:t>
            </a:r>
            <a:endParaRPr b="0" i="0" sz="1400" u="none" cap="none" strike="noStrike">
              <a:solidFill>
                <a:srgbClr val="000000"/>
              </a:solidFill>
              <a:latin typeface="Arial"/>
              <a:ea typeface="Arial"/>
              <a:cs typeface="Arial"/>
              <a:sym typeface="Arial"/>
            </a:endParaRPr>
          </a:p>
        </p:txBody>
      </p:sp>
      <p:sp>
        <p:nvSpPr>
          <p:cNvPr id="500" name="Google Shape;500;g2107de933e6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1848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Diver Home Page</a:t>
            </a:r>
            <a:endParaRPr/>
          </a:p>
        </p:txBody>
      </p:sp>
      <p:sp>
        <p:nvSpPr>
          <p:cNvPr id="92" name="Google Shape;92;p5"/>
          <p:cNvSpPr txBox="1"/>
          <p:nvPr>
            <p:ph idx="1" type="body"/>
          </p:nvPr>
        </p:nvSpPr>
        <p:spPr>
          <a:xfrm>
            <a:off x="311700" y="940500"/>
            <a:ext cx="2808000" cy="3078000"/>
          </a:xfrm>
          <a:prstGeom prst="rect">
            <a:avLst/>
          </a:prstGeom>
          <a:noFill/>
          <a:ln>
            <a:noFill/>
          </a:ln>
        </p:spPr>
        <p:txBody>
          <a:bodyPr anchorCtr="0" anchor="t" bIns="91425" lIns="91425" spcFirstLastPara="1" rIns="91425" wrap="square" tIns="91425">
            <a:normAutofit fontScale="92500" lnSpcReduction="20000"/>
          </a:bodyPr>
          <a:lstStyle/>
          <a:p>
            <a:pPr indent="-299085" lvl="0" marL="457200" rtl="0" algn="l">
              <a:lnSpc>
                <a:spcPct val="115000"/>
              </a:lnSpc>
              <a:spcBef>
                <a:spcPts val="0"/>
              </a:spcBef>
              <a:spcAft>
                <a:spcPts val="0"/>
              </a:spcAft>
              <a:buSzPct val="100000"/>
              <a:buChar char="●"/>
            </a:pPr>
            <a:r>
              <a:rPr lang="en"/>
              <a:t>Dive Entries, and possibly Past Events may be swiped left to reveal a "remove" action</a:t>
            </a:r>
            <a:endParaRPr/>
          </a:p>
          <a:p>
            <a:pPr indent="-299085" lvl="0" marL="457200" rtl="0" algn="l">
              <a:lnSpc>
                <a:spcPct val="115000"/>
              </a:lnSpc>
              <a:spcBef>
                <a:spcPts val="0"/>
              </a:spcBef>
              <a:spcAft>
                <a:spcPts val="0"/>
              </a:spcAft>
              <a:buSzPct val="100000"/>
              <a:buChar char="●"/>
            </a:pPr>
            <a:r>
              <a:rPr lang="en"/>
              <a:t>Tapping a past event pushes to the diver's results screen</a:t>
            </a:r>
            <a:endParaRPr/>
          </a:p>
          <a:p>
            <a:pPr indent="-299085" lvl="0" marL="457200" rtl="0" algn="l">
              <a:lnSpc>
                <a:spcPct val="115000"/>
              </a:lnSpc>
              <a:spcBef>
                <a:spcPts val="0"/>
              </a:spcBef>
              <a:spcAft>
                <a:spcPts val="0"/>
              </a:spcAft>
              <a:buSzPct val="100000"/>
              <a:buChar char="●"/>
            </a:pPr>
            <a:r>
              <a:rPr lang="en"/>
              <a:t>"head+gear" button (upper left) re-presents the initial settings screen</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99085" lvl="0" marL="457200" rtl="0" algn="l">
              <a:lnSpc>
                <a:spcPct val="115000"/>
              </a:lnSpc>
              <a:spcBef>
                <a:spcPts val="0"/>
              </a:spcBef>
              <a:spcAft>
                <a:spcPts val="0"/>
              </a:spcAft>
              <a:buSzPct val="100000"/>
              <a:buChar char="●"/>
            </a:pPr>
            <a:r>
              <a:rPr lang="en"/>
              <a:t>Past dive scores are available for </a:t>
            </a:r>
            <a:r>
              <a:rPr lang="en"/>
              <a:t>review</a:t>
            </a:r>
            <a:r>
              <a:rPr lang="en"/>
              <a:t> </a:t>
            </a:r>
            <a:r>
              <a:rPr b="1" lang="en"/>
              <a:t>by dive</a:t>
            </a:r>
            <a:r>
              <a:rPr lang="en"/>
              <a:t>. See “Best Dives” screen.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r>
              <a:rPr lang="en"/>
              <a:t>?  User tracks data in a spreadsheet today.  We have the data already, so we added a display to easily review top dives.</a:t>
            </a:r>
            <a:endParaRPr/>
          </a:p>
        </p:txBody>
      </p:sp>
      <p:sp>
        <p:nvSpPr>
          <p:cNvPr id="93" name="Google Shape;93;p5"/>
          <p:cNvSpPr txBox="1"/>
          <p:nvPr/>
        </p:nvSpPr>
        <p:spPr>
          <a:xfrm>
            <a:off x="311700" y="4096800"/>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t>
            </a:r>
            <a:r>
              <a:rPr b="1" lang="en"/>
              <a:t>Create a Dive Entry</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94" name="Google Shape;9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95" name="Google Shape;95;p5"/>
          <p:cNvPicPr preferRelativeResize="0"/>
          <p:nvPr/>
        </p:nvPicPr>
        <p:blipFill>
          <a:blip r:embed="rId3">
            <a:alphaModFix/>
          </a:blip>
          <a:stretch>
            <a:fillRect/>
          </a:stretch>
        </p:blipFill>
        <p:spPr>
          <a:xfrm>
            <a:off x="5219850" y="152404"/>
            <a:ext cx="2433300" cy="48386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107de933e6_0_31"/>
          <p:cNvSpPr txBox="1"/>
          <p:nvPr>
            <p:ph type="title"/>
          </p:nvPr>
        </p:nvSpPr>
        <p:spPr>
          <a:xfrm>
            <a:off x="311700" y="555600"/>
            <a:ext cx="34776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Coach Home Page</a:t>
            </a:r>
            <a:endParaRPr/>
          </a:p>
        </p:txBody>
      </p:sp>
      <p:sp>
        <p:nvSpPr>
          <p:cNvPr id="506" name="Google Shape;506;g2107de933e6_0_31"/>
          <p:cNvSpPr txBox="1"/>
          <p:nvPr>
            <p:ph idx="1" type="body"/>
          </p:nvPr>
        </p:nvSpPr>
        <p:spPr>
          <a:xfrm>
            <a:off x="311700" y="1389600"/>
            <a:ext cx="3477600" cy="28941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Coach's home screen with list of past and current events</a:t>
            </a:r>
            <a:endParaRPr/>
          </a:p>
          <a:p>
            <a:pPr indent="-304800" lvl="0" marL="457200" rtl="0" algn="l">
              <a:lnSpc>
                <a:spcPct val="115000"/>
              </a:lnSpc>
              <a:spcBef>
                <a:spcPts val="0"/>
              </a:spcBef>
              <a:spcAft>
                <a:spcPts val="0"/>
              </a:spcAft>
              <a:buSzPts val="1200"/>
              <a:buChar char="●"/>
            </a:pPr>
            <a:r>
              <a:rPr lang="en"/>
              <a:t>Settings available in the top left</a:t>
            </a:r>
            <a:endParaRPr/>
          </a:p>
          <a:p>
            <a:pPr indent="-304800" lvl="0" marL="457200" rtl="0" algn="l">
              <a:lnSpc>
                <a:spcPct val="115000"/>
              </a:lnSpc>
              <a:spcBef>
                <a:spcPts val="0"/>
              </a:spcBef>
              <a:spcAft>
                <a:spcPts val="0"/>
              </a:spcAft>
              <a:buSzPts val="1200"/>
              <a:buChar char="●"/>
            </a:pPr>
            <a:r>
              <a:rPr lang="en"/>
              <a:t>Clicking on Current Event will bring you to Dive Event sheet for Current Dive Event</a:t>
            </a:r>
            <a:endParaRPr/>
          </a:p>
          <a:p>
            <a:pPr indent="-304800" lvl="0" marL="457200" rtl="0" algn="l">
              <a:lnSpc>
                <a:spcPct val="115000"/>
              </a:lnSpc>
              <a:spcBef>
                <a:spcPts val="0"/>
              </a:spcBef>
              <a:spcAft>
                <a:spcPts val="0"/>
              </a:spcAft>
              <a:buSzPts val="1200"/>
              <a:buChar char="●"/>
            </a:pPr>
            <a:r>
              <a:rPr lang="en"/>
              <a:t>Clicking on Past Event will show results of Past Event</a:t>
            </a:r>
            <a:endParaRPr/>
          </a:p>
          <a:p>
            <a:pPr indent="-304800" lvl="0" marL="457200" rtl="0" algn="l">
              <a:lnSpc>
                <a:spcPct val="115000"/>
              </a:lnSpc>
              <a:spcBef>
                <a:spcPts val="0"/>
              </a:spcBef>
              <a:spcAft>
                <a:spcPts val="0"/>
              </a:spcAft>
              <a:buSzPts val="1200"/>
              <a:buChar char="●"/>
            </a:pPr>
            <a:r>
              <a:rPr lang="en"/>
              <a:t>“Create a new Dive Event” will create an empty Dive Event</a:t>
            </a:r>
            <a:endParaRPr/>
          </a:p>
        </p:txBody>
      </p:sp>
      <p:sp>
        <p:nvSpPr>
          <p:cNvPr id="507" name="Google Shape;507;g2107de933e6_0_31"/>
          <p:cNvSpPr txBox="1"/>
          <p:nvPr/>
        </p:nvSpPr>
        <p:spPr>
          <a:xfrm>
            <a:off x="251900" y="4106975"/>
            <a:ext cx="394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“Create a new Dive Event”</a:t>
            </a:r>
            <a:endParaRPr b="1" i="0" sz="1400" u="none" cap="none" strike="noStrike">
              <a:solidFill>
                <a:srgbClr val="000000"/>
              </a:solidFill>
              <a:latin typeface="Arial"/>
              <a:ea typeface="Arial"/>
              <a:cs typeface="Arial"/>
              <a:sym typeface="Arial"/>
            </a:endParaRPr>
          </a:p>
        </p:txBody>
      </p:sp>
      <p:sp>
        <p:nvSpPr>
          <p:cNvPr id="508" name="Google Shape;508;g2107de933e6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09" name="Google Shape;509;g2107de933e6_0_31"/>
          <p:cNvPicPr preferRelativeResize="0"/>
          <p:nvPr/>
        </p:nvPicPr>
        <p:blipFill rotWithShape="1">
          <a:blip r:embed="rId3">
            <a:alphaModFix/>
          </a:blip>
          <a:srcRect b="0" l="0" r="0" t="0"/>
          <a:stretch/>
        </p:blipFill>
        <p:spPr>
          <a:xfrm>
            <a:off x="5146225" y="152400"/>
            <a:ext cx="2548235" cy="4838700"/>
          </a:xfrm>
          <a:prstGeom prst="rect">
            <a:avLst/>
          </a:prstGeom>
          <a:noFill/>
          <a:ln>
            <a:noFill/>
          </a:ln>
        </p:spPr>
      </p:pic>
      <p:sp>
        <p:nvSpPr>
          <p:cNvPr id="510" name="Google Shape;510;g2107de933e6_0_31"/>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107de933e6_0_41"/>
          <p:cNvSpPr txBox="1"/>
          <p:nvPr>
            <p:ph type="title"/>
          </p:nvPr>
        </p:nvSpPr>
        <p:spPr>
          <a:xfrm>
            <a:off x="311700" y="555600"/>
            <a:ext cx="34776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Event</a:t>
            </a:r>
            <a:endParaRPr/>
          </a:p>
        </p:txBody>
      </p:sp>
      <p:sp>
        <p:nvSpPr>
          <p:cNvPr id="516" name="Google Shape;516;g2107de933e6_0_41"/>
          <p:cNvSpPr txBox="1"/>
          <p:nvPr>
            <p:ph idx="1" type="body"/>
          </p:nvPr>
        </p:nvSpPr>
        <p:spPr>
          <a:xfrm>
            <a:off x="311700" y="1389600"/>
            <a:ext cx="3477600" cy="2894100"/>
          </a:xfrm>
          <a:prstGeom prst="rect">
            <a:avLst/>
          </a:prstGeom>
          <a:noFill/>
          <a:ln>
            <a:noFill/>
          </a:ln>
        </p:spPr>
        <p:txBody>
          <a:bodyPr anchorCtr="0" anchor="t" bIns="91425" lIns="91425" spcFirstLastPara="1" rIns="91425" wrap="square" tIns="91425">
            <a:normAutofit fontScale="92500" lnSpcReduction="10000"/>
          </a:bodyPr>
          <a:lstStyle/>
          <a:p>
            <a:pPr indent="-299085" lvl="0" marL="457200" rtl="0" algn="l">
              <a:lnSpc>
                <a:spcPct val="115000"/>
              </a:lnSpc>
              <a:spcBef>
                <a:spcPts val="0"/>
              </a:spcBef>
              <a:spcAft>
                <a:spcPts val="0"/>
              </a:spcAft>
              <a:buSzPct val="100000"/>
              <a:buChar char="●"/>
            </a:pPr>
            <a:r>
              <a:rPr lang="en"/>
              <a:t>Dive Event screen for Coach</a:t>
            </a:r>
            <a:endParaRPr/>
          </a:p>
          <a:p>
            <a:pPr indent="-299085" lvl="0" marL="457200" rtl="0" algn="l">
              <a:lnSpc>
                <a:spcPct val="115000"/>
              </a:lnSpc>
              <a:spcBef>
                <a:spcPts val="0"/>
              </a:spcBef>
              <a:spcAft>
                <a:spcPts val="0"/>
              </a:spcAft>
              <a:buSzPct val="100000"/>
              <a:buChar char="●"/>
            </a:pPr>
            <a:r>
              <a:rPr lang="en"/>
              <a:t>Dive Event date and location visible at the top</a:t>
            </a:r>
            <a:endParaRPr/>
          </a:p>
          <a:p>
            <a:pPr indent="-299085" lvl="0" marL="457200" rtl="0" algn="l">
              <a:lnSpc>
                <a:spcPct val="115000"/>
              </a:lnSpc>
              <a:spcBef>
                <a:spcPts val="0"/>
              </a:spcBef>
              <a:spcAft>
                <a:spcPts val="0"/>
              </a:spcAft>
              <a:buSzPct val="100000"/>
              <a:buChar char="●"/>
            </a:pPr>
            <a:r>
              <a:rPr lang="en"/>
              <a:t>Varsity, JV, and Exhibition competition level accordion menu options, expand when clicked, multiple sections can be expanded at once</a:t>
            </a:r>
            <a:endParaRPr/>
          </a:p>
          <a:p>
            <a:pPr indent="-299085" lvl="0" marL="457200" rtl="0" algn="l">
              <a:lnSpc>
                <a:spcPct val="115000"/>
              </a:lnSpc>
              <a:spcBef>
                <a:spcPts val="0"/>
              </a:spcBef>
              <a:spcAft>
                <a:spcPts val="0"/>
              </a:spcAft>
              <a:buSzPct val="100000"/>
              <a:buChar char="●"/>
            </a:pPr>
            <a:r>
              <a:rPr lang="en"/>
              <a:t>By tapping on the Dive Entry, the entry can be edited, re-scanned (from edit sheet), reordered (via grippers), or deleted (via swipe left). A coach can reorder between level (e.g. move a varsity dive entry to jv)</a:t>
            </a:r>
            <a:endParaRPr/>
          </a:p>
          <a:p>
            <a:pPr indent="-299085" lvl="0" marL="457200" rtl="0" algn="l">
              <a:lnSpc>
                <a:spcPct val="115000"/>
              </a:lnSpc>
              <a:spcBef>
                <a:spcPts val="0"/>
              </a:spcBef>
              <a:spcAft>
                <a:spcPts val="0"/>
              </a:spcAft>
              <a:buSzPct val="100000"/>
              <a:buChar char="●"/>
            </a:pPr>
            <a:r>
              <a:rPr lang="en"/>
              <a:t>Scan button (top right) used to scan Dive Sheet QRs (similar to Scan Event Results screen) and populate the Dive Entries list</a:t>
            </a:r>
            <a:endParaRPr/>
          </a:p>
        </p:txBody>
      </p:sp>
      <p:sp>
        <p:nvSpPr>
          <p:cNvPr id="517" name="Google Shape;517;g2107de933e6_0_41"/>
          <p:cNvSpPr txBox="1"/>
          <p:nvPr/>
        </p:nvSpPr>
        <p:spPr>
          <a:xfrm>
            <a:off x="229475" y="4495750"/>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“Finish and Give to Scorekeeper”</a:t>
            </a:r>
            <a:endParaRPr b="1" i="0" sz="1400" u="none" cap="none" strike="noStrike">
              <a:solidFill>
                <a:srgbClr val="000000"/>
              </a:solidFill>
              <a:latin typeface="Arial"/>
              <a:ea typeface="Arial"/>
              <a:cs typeface="Arial"/>
              <a:sym typeface="Arial"/>
            </a:endParaRPr>
          </a:p>
        </p:txBody>
      </p:sp>
      <p:sp>
        <p:nvSpPr>
          <p:cNvPr id="518" name="Google Shape;518;g2107de933e6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9" name="Google Shape;519;g2107de933e6_0_41"/>
          <p:cNvPicPr preferRelativeResize="0"/>
          <p:nvPr/>
        </p:nvPicPr>
        <p:blipFill rotWithShape="1">
          <a:blip r:embed="rId3">
            <a:alphaModFix/>
          </a:blip>
          <a:srcRect b="0" l="0" r="0" t="0"/>
          <a:stretch/>
        </p:blipFill>
        <p:spPr>
          <a:xfrm>
            <a:off x="5146250" y="152400"/>
            <a:ext cx="2505499" cy="4838700"/>
          </a:xfrm>
          <a:prstGeom prst="rect">
            <a:avLst/>
          </a:prstGeom>
          <a:noFill/>
          <a:ln>
            <a:noFill/>
          </a:ln>
        </p:spPr>
      </p:pic>
      <p:sp>
        <p:nvSpPr>
          <p:cNvPr id="520" name="Google Shape;520;g2107de933e6_0_41"/>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107de933e6_0_51"/>
          <p:cNvSpPr txBox="1"/>
          <p:nvPr>
            <p:ph type="title"/>
          </p:nvPr>
        </p:nvSpPr>
        <p:spPr>
          <a:xfrm>
            <a:off x="311700" y="555600"/>
            <a:ext cx="34776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Event QR</a:t>
            </a:r>
            <a:endParaRPr/>
          </a:p>
        </p:txBody>
      </p:sp>
      <p:sp>
        <p:nvSpPr>
          <p:cNvPr id="526" name="Google Shape;526;g2107de933e6_0_51"/>
          <p:cNvSpPr txBox="1"/>
          <p:nvPr>
            <p:ph idx="1" type="body"/>
          </p:nvPr>
        </p:nvSpPr>
        <p:spPr>
          <a:xfrm>
            <a:off x="311700" y="1389600"/>
            <a:ext cx="3477600" cy="28941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All extra borders and chrome are hidden to help make scanning easier. The top title and instruction fades out after a few seconds to facilitate this</a:t>
            </a:r>
            <a:endParaRPr/>
          </a:p>
          <a:p>
            <a:pPr indent="-304800" lvl="0" marL="457200" rtl="0" algn="l">
              <a:lnSpc>
                <a:spcPct val="115000"/>
              </a:lnSpc>
              <a:spcBef>
                <a:spcPts val="0"/>
              </a:spcBef>
              <a:spcAft>
                <a:spcPts val="0"/>
              </a:spcAft>
              <a:buSzPts val="1200"/>
              <a:buChar char="●"/>
            </a:pPr>
            <a:r>
              <a:rPr lang="en"/>
              <a:t>A tap anywhere re-reveals the top bar/done button. "Done" returns to the Dive Event screen.</a:t>
            </a:r>
            <a:endParaRPr/>
          </a:p>
          <a:p>
            <a:pPr indent="-304800" lvl="0" marL="457200" rtl="0" algn="l">
              <a:lnSpc>
                <a:spcPct val="115000"/>
              </a:lnSpc>
              <a:spcBef>
                <a:spcPts val="0"/>
              </a:spcBef>
              <a:spcAft>
                <a:spcPts val="0"/>
              </a:spcAft>
              <a:buSzPts val="1200"/>
              <a:buChar char="●"/>
            </a:pPr>
            <a:r>
              <a:rPr lang="en"/>
              <a:t>A *swipe* anywhere dismisses this screen and returns to the Dive Event screen. (Swipe is the platform convention for dismissing full-screen photos)</a:t>
            </a:r>
            <a:endParaRPr/>
          </a:p>
        </p:txBody>
      </p:sp>
      <p:sp>
        <p:nvSpPr>
          <p:cNvPr id="527" name="Google Shape;527;g2107de933e6_0_51"/>
          <p:cNvSpPr txBox="1"/>
          <p:nvPr/>
        </p:nvSpPr>
        <p:spPr>
          <a:xfrm>
            <a:off x="229475" y="4495750"/>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“Done”</a:t>
            </a:r>
            <a:endParaRPr b="1" i="0" sz="1400" u="none" cap="none" strike="noStrike">
              <a:solidFill>
                <a:srgbClr val="000000"/>
              </a:solidFill>
              <a:latin typeface="Arial"/>
              <a:ea typeface="Arial"/>
              <a:cs typeface="Arial"/>
              <a:sym typeface="Arial"/>
            </a:endParaRPr>
          </a:p>
        </p:txBody>
      </p:sp>
      <p:sp>
        <p:nvSpPr>
          <p:cNvPr id="528" name="Google Shape;528;g2107de933e6_0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29" name="Google Shape;529;g2107de933e6_0_51"/>
          <p:cNvPicPr preferRelativeResize="0"/>
          <p:nvPr/>
        </p:nvPicPr>
        <p:blipFill rotWithShape="1">
          <a:blip r:embed="rId3">
            <a:alphaModFix/>
          </a:blip>
          <a:srcRect b="0" l="0" r="0" t="0"/>
          <a:stretch/>
        </p:blipFill>
        <p:spPr>
          <a:xfrm>
            <a:off x="5059800" y="152400"/>
            <a:ext cx="2591898" cy="4838699"/>
          </a:xfrm>
          <a:prstGeom prst="rect">
            <a:avLst/>
          </a:prstGeom>
          <a:noFill/>
          <a:ln>
            <a:noFill/>
          </a:ln>
        </p:spPr>
      </p:pic>
      <p:sp>
        <p:nvSpPr>
          <p:cNvPr id="530" name="Google Shape;530;g2107de933e6_0_51"/>
          <p:cNvSpPr txBox="1"/>
          <p:nvPr/>
        </p:nvSpPr>
        <p:spPr>
          <a:xfrm>
            <a:off x="0" y="0"/>
            <a:ext cx="242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[No changes from Prototype 2]</a:t>
            </a:r>
            <a:endParaRPr sz="13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107de933e6_0_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Minor Task 3: Official Reviews Dive Entries</a:t>
            </a:r>
            <a:endParaRPr/>
          </a:p>
        </p:txBody>
      </p:sp>
      <p:sp>
        <p:nvSpPr>
          <p:cNvPr id="536" name="Google Shape;536;g2107de933e6_0_60"/>
          <p:cNvSpPr txBox="1"/>
          <p:nvPr/>
        </p:nvSpPr>
        <p:spPr>
          <a:xfrm>
            <a:off x="2501450" y="3049075"/>
            <a:ext cx="426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Android Mobile</a:t>
            </a:r>
            <a:endParaRPr b="0" i="0" sz="1400" u="none" cap="none" strike="noStrike">
              <a:solidFill>
                <a:srgbClr val="000000"/>
              </a:solidFill>
              <a:latin typeface="Arial"/>
              <a:ea typeface="Arial"/>
              <a:cs typeface="Arial"/>
              <a:sym typeface="Arial"/>
            </a:endParaRPr>
          </a:p>
        </p:txBody>
      </p:sp>
      <p:sp>
        <p:nvSpPr>
          <p:cNvPr id="537" name="Google Shape;537;g2107de933e6_0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107de933e6_0_66"/>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Event Review (Scorekeeper App)</a:t>
            </a:r>
            <a:endParaRPr/>
          </a:p>
        </p:txBody>
      </p:sp>
      <p:sp>
        <p:nvSpPr>
          <p:cNvPr id="543" name="Google Shape;543;g2107de933e6_0_66"/>
          <p:cNvSpPr txBox="1"/>
          <p:nvPr>
            <p:ph idx="1" type="body"/>
          </p:nvPr>
        </p:nvSpPr>
        <p:spPr>
          <a:xfrm>
            <a:off x="311700" y="1248525"/>
            <a:ext cx="4510200" cy="3125100"/>
          </a:xfrm>
          <a:prstGeom prst="rect">
            <a:avLst/>
          </a:prstGeom>
          <a:noFill/>
          <a:ln>
            <a:noFill/>
          </a:ln>
        </p:spPr>
        <p:txBody>
          <a:bodyPr anchorCtr="0" anchor="t" bIns="91425" lIns="91425" spcFirstLastPara="1" rIns="91425" wrap="square" tIns="91425">
            <a:normAutofit fontScale="77500" lnSpcReduction="10000"/>
          </a:bodyPr>
          <a:lstStyle/>
          <a:p>
            <a:pPr indent="-287655" lvl="0" marL="457200" rtl="0" algn="l">
              <a:lnSpc>
                <a:spcPct val="115000"/>
              </a:lnSpc>
              <a:spcBef>
                <a:spcPts val="0"/>
              </a:spcBef>
              <a:spcAft>
                <a:spcPts val="0"/>
              </a:spcAft>
              <a:buSzPct val="100000"/>
              <a:buChar char="●"/>
            </a:pPr>
            <a:r>
              <a:rPr b="1" lang="en"/>
              <a:t>Note: </a:t>
            </a:r>
            <a:r>
              <a:rPr lang="en"/>
              <a:t>The official only has one task that utilises our application, therefore we made the decision that this task will take place on the Scorekeeper’s device. This task starts from the “Event Setup” screen on the Scorekeepers App</a:t>
            </a:r>
            <a:endParaRPr/>
          </a:p>
          <a:p>
            <a:pPr indent="-287655" lvl="0" marL="457200" rtl="0" algn="l">
              <a:lnSpc>
                <a:spcPct val="115000"/>
              </a:lnSpc>
              <a:spcBef>
                <a:spcPts val="0"/>
              </a:spcBef>
              <a:spcAft>
                <a:spcPts val="0"/>
              </a:spcAft>
              <a:buSzPct val="100000"/>
              <a:buChar char="●"/>
            </a:pPr>
            <a:r>
              <a:rPr lang="en"/>
              <a:t>Scorekeeper will hand the device to the official</a:t>
            </a:r>
            <a:endParaRPr/>
          </a:p>
          <a:p>
            <a:pPr indent="-287655" lvl="0" marL="457200" rtl="0" algn="l">
              <a:lnSpc>
                <a:spcPct val="115000"/>
              </a:lnSpc>
              <a:spcBef>
                <a:spcPts val="0"/>
              </a:spcBef>
              <a:spcAft>
                <a:spcPts val="0"/>
              </a:spcAft>
              <a:buSzPct val="100000"/>
              <a:buChar char="●"/>
            </a:pPr>
            <a:r>
              <a:rPr lang="en"/>
              <a:t>Clicking on a Dive Entry will bring up a Dive Entry Review screen</a:t>
            </a:r>
            <a:endParaRPr/>
          </a:p>
          <a:p>
            <a:pPr indent="-287655" lvl="0" marL="457200" rtl="0" algn="l">
              <a:lnSpc>
                <a:spcPct val="115000"/>
              </a:lnSpc>
              <a:spcBef>
                <a:spcPts val="0"/>
              </a:spcBef>
              <a:spcAft>
                <a:spcPts val="0"/>
              </a:spcAft>
              <a:buSzPct val="100000"/>
              <a:buChar char="●"/>
            </a:pPr>
            <a:r>
              <a:rPr lang="en"/>
              <a:t>Official may reorder the divers within the levels to ensure fairness</a:t>
            </a:r>
            <a:endParaRPr/>
          </a:p>
          <a:p>
            <a:pPr indent="-287655" lvl="0" marL="457200" rtl="0" algn="l">
              <a:lnSpc>
                <a:spcPct val="115000"/>
              </a:lnSpc>
              <a:spcBef>
                <a:spcPts val="0"/>
              </a:spcBef>
              <a:spcAft>
                <a:spcPts val="0"/>
              </a:spcAft>
              <a:buSzPct val="100000"/>
              <a:buChar char="●"/>
            </a:pPr>
            <a:r>
              <a:rPr lang="en"/>
              <a:t>Approve and Sign is not enabled until all Dive Entries have been approved</a:t>
            </a:r>
            <a:endParaRPr/>
          </a:p>
          <a:p>
            <a:pPr indent="-287655" lvl="0" marL="457200" rtl="0" algn="l">
              <a:lnSpc>
                <a:spcPct val="115000"/>
              </a:lnSpc>
              <a:spcBef>
                <a:spcPts val="0"/>
              </a:spcBef>
              <a:spcAft>
                <a:spcPts val="0"/>
              </a:spcAft>
              <a:buSzPct val="100000"/>
              <a:buChar char="●"/>
            </a:pPr>
            <a:r>
              <a:rPr lang="en"/>
              <a:t>Return to Dive Setup returns the user to the Scorekeeper Dive</a:t>
            </a:r>
            <a:endParaRPr/>
          </a:p>
          <a:p>
            <a:pPr indent="0" lvl="0" marL="457200" rtl="0" algn="l">
              <a:lnSpc>
                <a:spcPct val="115000"/>
              </a:lnSpc>
              <a:spcBef>
                <a:spcPts val="0"/>
              </a:spcBef>
              <a:spcAft>
                <a:spcPts val="0"/>
              </a:spcAft>
              <a:buNone/>
            </a:pPr>
            <a:r>
              <a:rPr lang="en"/>
              <a:t> </a:t>
            </a:r>
            <a:endParaRPr/>
          </a:p>
          <a:p>
            <a:pPr indent="0" lvl="0" marL="0" rtl="0" algn="l">
              <a:spcBef>
                <a:spcPts val="0"/>
              </a:spcBef>
              <a:spcAft>
                <a:spcPts val="0"/>
              </a:spcAft>
              <a:buNone/>
            </a:pPr>
            <a:r>
              <a:rPr b="1" lang="en"/>
              <a:t>New for Prototype 3:</a:t>
            </a:r>
            <a:endParaRPr>
              <a:highlight>
                <a:schemeClr val="accent6"/>
              </a:highlight>
            </a:endParaRPr>
          </a:p>
          <a:p>
            <a:pPr indent="-287655" lvl="0" marL="457200" rtl="0" algn="l">
              <a:spcBef>
                <a:spcPts val="0"/>
              </a:spcBef>
              <a:spcAft>
                <a:spcPts val="0"/>
              </a:spcAft>
              <a:buSzPct val="100000"/>
              <a:buChar char="●"/>
            </a:pPr>
            <a:r>
              <a:rPr lang="en"/>
              <a:t>“Return to Event Setup” button</a:t>
            </a:r>
            <a:endParaRPr/>
          </a:p>
          <a:p>
            <a:pPr indent="-287655" lvl="0" marL="457200" rtl="0" algn="l">
              <a:spcBef>
                <a:spcPts val="0"/>
              </a:spcBef>
              <a:spcAft>
                <a:spcPts val="0"/>
              </a:spcAft>
              <a:buSzPct val="100000"/>
              <a:buChar char="●"/>
            </a:pPr>
            <a:r>
              <a:rPr lang="en"/>
              <a:t>Improved workflow of official review</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We did not test on this task during user testing. However, there was some confusion when we asked the user to initiate the official review. We made changes to the scorekeeper task accordingly, and thought it made sense to flesh out this minor task to ensure a smooth and intuitive user experience.</a:t>
            </a:r>
            <a:endParaRPr/>
          </a:p>
        </p:txBody>
      </p:sp>
      <p:sp>
        <p:nvSpPr>
          <p:cNvPr id="544" name="Google Shape;544;g2107de933e6_0_66"/>
          <p:cNvSpPr txBox="1"/>
          <p:nvPr/>
        </p:nvSpPr>
        <p:spPr>
          <a:xfrm>
            <a:off x="229500" y="4410375"/>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(official) selects Destiny Blankenship’s Dive Entry</a:t>
            </a:r>
            <a:endParaRPr b="1" i="0" sz="1400" u="none" cap="none" strike="noStrike">
              <a:solidFill>
                <a:srgbClr val="000000"/>
              </a:solidFill>
              <a:latin typeface="Arial"/>
              <a:ea typeface="Arial"/>
              <a:cs typeface="Arial"/>
              <a:sym typeface="Arial"/>
            </a:endParaRPr>
          </a:p>
        </p:txBody>
      </p:sp>
      <p:sp>
        <p:nvSpPr>
          <p:cNvPr id="545" name="Google Shape;545;g2107de933e6_0_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6" name="Google Shape;546;g2107de933e6_0_66"/>
          <p:cNvPicPr preferRelativeResize="0"/>
          <p:nvPr/>
        </p:nvPicPr>
        <p:blipFill>
          <a:blip r:embed="rId3">
            <a:alphaModFix/>
          </a:blip>
          <a:stretch>
            <a:fillRect/>
          </a:stretch>
        </p:blipFill>
        <p:spPr>
          <a:xfrm>
            <a:off x="5245800" y="152400"/>
            <a:ext cx="2531725"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07de933e6_0_75"/>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Entry Review</a:t>
            </a:r>
            <a:endParaRPr/>
          </a:p>
        </p:txBody>
      </p:sp>
      <p:sp>
        <p:nvSpPr>
          <p:cNvPr id="552" name="Google Shape;552;g2107de933e6_0_75"/>
          <p:cNvSpPr txBox="1"/>
          <p:nvPr>
            <p:ph idx="1" type="body"/>
          </p:nvPr>
        </p:nvSpPr>
        <p:spPr>
          <a:xfrm>
            <a:off x="454225" y="1214100"/>
            <a:ext cx="4218300" cy="3181800"/>
          </a:xfrm>
          <a:prstGeom prst="rect">
            <a:avLst/>
          </a:prstGeom>
          <a:noFill/>
          <a:ln>
            <a:noFill/>
          </a:ln>
        </p:spPr>
        <p:txBody>
          <a:bodyPr anchorCtr="0" anchor="t" bIns="91425" lIns="91425" spcFirstLastPara="1" rIns="91425" wrap="square" tIns="91425">
            <a:normAutofit lnSpcReduction="10000"/>
          </a:bodyPr>
          <a:lstStyle/>
          <a:p>
            <a:pPr indent="-304800" lvl="0" marL="457200" rtl="0" algn="l">
              <a:lnSpc>
                <a:spcPct val="115000"/>
              </a:lnSpc>
              <a:spcBef>
                <a:spcPts val="0"/>
              </a:spcBef>
              <a:spcAft>
                <a:spcPts val="0"/>
              </a:spcAft>
              <a:buSzPts val="1200"/>
              <a:buChar char="●"/>
            </a:pPr>
            <a:r>
              <a:rPr lang="en"/>
              <a:t>Clicking "Approve and Next" brings up the next Dive Entry for review. On last entry, button reads "Approve and Done"</a:t>
            </a:r>
            <a:endParaRPr/>
          </a:p>
          <a:p>
            <a:pPr indent="-304800" lvl="0" marL="457200" rtl="0" algn="l">
              <a:lnSpc>
                <a:spcPct val="115000"/>
              </a:lnSpc>
              <a:spcBef>
                <a:spcPts val="0"/>
              </a:spcBef>
              <a:spcAft>
                <a:spcPts val="0"/>
              </a:spcAft>
              <a:buSzPts val="1200"/>
              <a:buChar char="●"/>
            </a:pPr>
            <a:r>
              <a:rPr lang="en"/>
              <a:t>If the official does not approve of the dive entry, they can click skip to move on to the next dive entry</a:t>
            </a:r>
            <a:endParaRPr/>
          </a:p>
          <a:p>
            <a:pPr indent="-304800" lvl="0" marL="457200" rtl="0" algn="l">
              <a:lnSpc>
                <a:spcPct val="115000"/>
              </a:lnSpc>
              <a:spcBef>
                <a:spcPts val="0"/>
              </a:spcBef>
              <a:spcAft>
                <a:spcPts val="0"/>
              </a:spcAft>
              <a:buSzPts val="1200"/>
              <a:buChar char="●"/>
            </a:pPr>
            <a:r>
              <a:rPr lang="en"/>
              <a:t>Once done, the official hands the device back to the Scorekeeper</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a:highlight>
                <a:schemeClr val="accent6"/>
              </a:highlight>
            </a:endParaRPr>
          </a:p>
          <a:p>
            <a:pPr indent="-304800" lvl="0" marL="457200" rtl="0" algn="l">
              <a:spcBef>
                <a:spcPts val="0"/>
              </a:spcBef>
              <a:spcAft>
                <a:spcPts val="0"/>
              </a:spcAft>
              <a:buSzPts val="1200"/>
              <a:buChar char="●"/>
            </a:pPr>
            <a:r>
              <a:rPr lang="en"/>
              <a:t>Removed signing individual dive entries</a:t>
            </a:r>
            <a:endParaRPr/>
          </a:p>
          <a:p>
            <a:pPr indent="-304800" lvl="0" marL="457200" rtl="0" algn="l">
              <a:spcBef>
                <a:spcPts val="0"/>
              </a:spcBef>
              <a:spcAft>
                <a:spcPts val="0"/>
              </a:spcAft>
              <a:buSzPts val="1200"/>
              <a:buChar char="●"/>
            </a:pPr>
            <a:r>
              <a:rPr lang="en"/>
              <a:t>Added option to skip approving current dive entry</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We did a mini cognitive walkthrough on this minor task and noticed a distinct lack of “escape” functionality. The skip button is an attempt to provide that to the user.</a:t>
            </a:r>
            <a:endParaRPr/>
          </a:p>
        </p:txBody>
      </p:sp>
      <p:sp>
        <p:nvSpPr>
          <p:cNvPr id="553" name="Google Shape;553;g2107de933e6_0_75"/>
          <p:cNvSpPr txBox="1"/>
          <p:nvPr/>
        </p:nvSpPr>
        <p:spPr>
          <a:xfrm>
            <a:off x="192125" y="4441225"/>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(official) selects “Approve and Next”</a:t>
            </a:r>
            <a:endParaRPr b="1" i="0" sz="1400" u="none" cap="none" strike="noStrike">
              <a:solidFill>
                <a:srgbClr val="000000"/>
              </a:solidFill>
              <a:latin typeface="Arial"/>
              <a:ea typeface="Arial"/>
              <a:cs typeface="Arial"/>
              <a:sym typeface="Arial"/>
            </a:endParaRPr>
          </a:p>
        </p:txBody>
      </p:sp>
      <p:sp>
        <p:nvSpPr>
          <p:cNvPr id="554" name="Google Shape;554;g2107de933e6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55" name="Google Shape;555;g2107de933e6_0_75"/>
          <p:cNvPicPr preferRelativeResize="0"/>
          <p:nvPr/>
        </p:nvPicPr>
        <p:blipFill>
          <a:blip r:embed="rId3">
            <a:alphaModFix/>
          </a:blip>
          <a:stretch>
            <a:fillRect/>
          </a:stretch>
        </p:blipFill>
        <p:spPr>
          <a:xfrm>
            <a:off x="5245800" y="152400"/>
            <a:ext cx="2507984" cy="48387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1ead496053_0_6"/>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Dive Entry Review - Last</a:t>
            </a:r>
            <a:endParaRPr/>
          </a:p>
        </p:txBody>
      </p:sp>
      <p:sp>
        <p:nvSpPr>
          <p:cNvPr id="561" name="Google Shape;561;g21ead496053_0_6"/>
          <p:cNvSpPr txBox="1"/>
          <p:nvPr>
            <p:ph idx="1" type="body"/>
          </p:nvPr>
        </p:nvSpPr>
        <p:spPr>
          <a:xfrm>
            <a:off x="350950" y="1287675"/>
            <a:ext cx="3477600" cy="28941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a:t>On the last dive entry of an event, the buttons change to “Skip and Finish” and “Approve and Finish”</a:t>
            </a:r>
            <a:endParaRPr/>
          </a:p>
          <a:p>
            <a:pPr indent="-304800" lvl="0" marL="457200" rtl="0" algn="l">
              <a:lnSpc>
                <a:spcPct val="115000"/>
              </a:lnSpc>
              <a:spcBef>
                <a:spcPts val="0"/>
              </a:spcBef>
              <a:spcAft>
                <a:spcPts val="0"/>
              </a:spcAft>
              <a:buSzPts val="1200"/>
              <a:buChar char="●"/>
            </a:pPr>
            <a:r>
              <a:rPr lang="en"/>
              <a:t>Clicking either brings user to main dive entry review page</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0" lvl="0" marL="0" rtl="0" algn="l">
              <a:spcBef>
                <a:spcPts val="0"/>
              </a:spcBef>
              <a:spcAft>
                <a:spcPts val="0"/>
              </a:spcAft>
              <a:buNone/>
            </a:pPr>
            <a:r>
              <a:rPr lang="en"/>
              <a:t>Same modification of Skip and removing the signing</a:t>
            </a:r>
            <a:endParaRPr/>
          </a:p>
        </p:txBody>
      </p:sp>
      <p:sp>
        <p:nvSpPr>
          <p:cNvPr id="562" name="Google Shape;562;g21ead496053_0_6"/>
          <p:cNvSpPr txBox="1"/>
          <p:nvPr/>
        </p:nvSpPr>
        <p:spPr>
          <a:xfrm>
            <a:off x="229500" y="4181775"/>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(official) selects “Approve and </a:t>
            </a:r>
            <a:r>
              <a:rPr b="1" lang="en"/>
              <a:t>Finish</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563" name="Google Shape;563;g21ead496053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64" name="Google Shape;564;g21ead496053_0_6"/>
          <p:cNvPicPr preferRelativeResize="0"/>
          <p:nvPr/>
        </p:nvPicPr>
        <p:blipFill>
          <a:blip r:embed="rId3">
            <a:alphaModFix/>
          </a:blip>
          <a:stretch>
            <a:fillRect/>
          </a:stretch>
        </p:blipFill>
        <p:spPr>
          <a:xfrm>
            <a:off x="5245800" y="152400"/>
            <a:ext cx="2468995" cy="4838701"/>
          </a:xfrm>
          <a:prstGeom prst="rect">
            <a:avLst/>
          </a:prstGeom>
          <a:noFill/>
          <a:ln>
            <a:noFill/>
          </a:ln>
        </p:spPr>
      </p:pic>
      <p:sp>
        <p:nvSpPr>
          <p:cNvPr id="565" name="Google Shape;565;g21ead496053_0_6"/>
          <p:cNvSpPr txBox="1"/>
          <p:nvPr/>
        </p:nvSpPr>
        <p:spPr>
          <a:xfrm>
            <a:off x="448575" y="1383075"/>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1ead496053_0_16"/>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Dive Event Review - Ready to Sign</a:t>
            </a:r>
            <a:endParaRPr/>
          </a:p>
        </p:txBody>
      </p:sp>
      <p:sp>
        <p:nvSpPr>
          <p:cNvPr id="571" name="Google Shape;571;g21ead496053_0_16"/>
          <p:cNvSpPr txBox="1"/>
          <p:nvPr>
            <p:ph idx="1" type="body"/>
          </p:nvPr>
        </p:nvSpPr>
        <p:spPr>
          <a:xfrm>
            <a:off x="229725" y="1311300"/>
            <a:ext cx="3477600" cy="2894100"/>
          </a:xfrm>
          <a:prstGeom prst="rect">
            <a:avLst/>
          </a:prstGeom>
          <a:noFill/>
          <a:ln>
            <a:noFill/>
          </a:ln>
        </p:spPr>
        <p:txBody>
          <a:bodyPr anchorCtr="0" anchor="t" bIns="91425" lIns="91425" spcFirstLastPara="1" rIns="91425" wrap="square" tIns="91425">
            <a:normAutofit fontScale="92500" lnSpcReduction="20000"/>
          </a:bodyPr>
          <a:lstStyle/>
          <a:p>
            <a:pPr indent="-299085" lvl="0" marL="457200" rtl="0" algn="l">
              <a:lnSpc>
                <a:spcPct val="115000"/>
              </a:lnSpc>
              <a:spcBef>
                <a:spcPts val="0"/>
              </a:spcBef>
              <a:spcAft>
                <a:spcPts val="0"/>
              </a:spcAft>
              <a:buSzPct val="100000"/>
              <a:buChar char="●"/>
            </a:pPr>
            <a:r>
              <a:rPr lang="en"/>
              <a:t>All dive entries that have been approved now have a check mark.</a:t>
            </a:r>
            <a:endParaRPr/>
          </a:p>
          <a:p>
            <a:pPr indent="-299085" lvl="0" marL="457200" rtl="0" algn="l">
              <a:lnSpc>
                <a:spcPct val="115000"/>
              </a:lnSpc>
              <a:spcBef>
                <a:spcPts val="0"/>
              </a:spcBef>
              <a:spcAft>
                <a:spcPts val="0"/>
              </a:spcAft>
              <a:buSzPct val="100000"/>
              <a:buChar char="●"/>
            </a:pPr>
            <a:r>
              <a:rPr lang="en"/>
              <a:t>User can find and click on any dive entries that do not have check mark to approve</a:t>
            </a:r>
            <a:endParaRPr/>
          </a:p>
          <a:p>
            <a:pPr indent="-299085" lvl="0" marL="457200" rtl="0" algn="l">
              <a:lnSpc>
                <a:spcPct val="115000"/>
              </a:lnSpc>
              <a:spcBef>
                <a:spcPts val="0"/>
              </a:spcBef>
              <a:spcAft>
                <a:spcPts val="0"/>
              </a:spcAft>
              <a:buSzPct val="100000"/>
              <a:buChar char="●"/>
            </a:pPr>
            <a:r>
              <a:rPr lang="en"/>
              <a:t>All entries must be approved for “Approve and Sign” to be enabled</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New for Prototype 3</a:t>
            </a:r>
            <a:endParaRPr b="1"/>
          </a:p>
          <a:p>
            <a:pPr indent="-299085" lvl="0" marL="457200" rtl="0" algn="l">
              <a:spcBef>
                <a:spcPts val="0"/>
              </a:spcBef>
              <a:spcAft>
                <a:spcPts val="0"/>
              </a:spcAft>
              <a:buSzPct val="100000"/>
              <a:buChar char="●"/>
            </a:pPr>
            <a:r>
              <a:rPr lang="en"/>
              <a:t>Check marks next to approved dives</a:t>
            </a:r>
            <a:endParaRPr/>
          </a:p>
          <a:p>
            <a:pPr indent="-299085" lvl="0" marL="457200" rtl="0" algn="l">
              <a:spcBef>
                <a:spcPts val="0"/>
              </a:spcBef>
              <a:spcAft>
                <a:spcPts val="0"/>
              </a:spcAft>
              <a:buSzPct val="100000"/>
              <a:buChar char="●"/>
            </a:pPr>
            <a:r>
              <a:rPr lang="en"/>
              <a:t>Signing entire dive event</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Why</a:t>
            </a:r>
            <a:r>
              <a:rPr lang="en"/>
              <a:t>?  During our walkthrough we noticed it was not clear to the user the progress they were making towards their goal of approving a dive event. We added check marks to show this progress.</a:t>
            </a:r>
            <a:endParaRPr sz="1400">
              <a:solidFill>
                <a:schemeClr val="dk1"/>
              </a:solidFill>
            </a:endParaRPr>
          </a:p>
          <a:p>
            <a:pPr indent="0" lvl="0" marL="0" rtl="0" algn="l">
              <a:lnSpc>
                <a:spcPct val="115000"/>
              </a:lnSpc>
              <a:spcBef>
                <a:spcPts val="0"/>
              </a:spcBef>
              <a:spcAft>
                <a:spcPts val="0"/>
              </a:spcAft>
              <a:buNone/>
            </a:pPr>
            <a:r>
              <a:t/>
            </a:r>
            <a:endParaRPr/>
          </a:p>
        </p:txBody>
      </p:sp>
      <p:sp>
        <p:nvSpPr>
          <p:cNvPr id="572" name="Google Shape;572;g21ead496053_0_16"/>
          <p:cNvSpPr txBox="1"/>
          <p:nvPr/>
        </p:nvSpPr>
        <p:spPr>
          <a:xfrm>
            <a:off x="229500" y="4181775"/>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(official) selects “Approve and </a:t>
            </a:r>
            <a:r>
              <a:rPr b="1" lang="en"/>
              <a:t>Sign</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573" name="Google Shape;573;g21ead496053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74" name="Google Shape;574;g21ead496053_0_16"/>
          <p:cNvPicPr preferRelativeResize="0"/>
          <p:nvPr/>
        </p:nvPicPr>
        <p:blipFill>
          <a:blip r:embed="rId3">
            <a:alphaModFix/>
          </a:blip>
          <a:stretch>
            <a:fillRect/>
          </a:stretch>
        </p:blipFill>
        <p:spPr>
          <a:xfrm>
            <a:off x="5245800" y="152400"/>
            <a:ext cx="2472233"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1ead496053_0_28"/>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Signing Official Review</a:t>
            </a:r>
            <a:endParaRPr/>
          </a:p>
        </p:txBody>
      </p:sp>
      <p:sp>
        <p:nvSpPr>
          <p:cNvPr id="580" name="Google Shape;580;g21ead496053_0_28"/>
          <p:cNvSpPr txBox="1"/>
          <p:nvPr/>
        </p:nvSpPr>
        <p:spPr>
          <a:xfrm>
            <a:off x="236975" y="4413525"/>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(official) </a:t>
            </a:r>
            <a:r>
              <a:rPr b="1" lang="en"/>
              <a:t>signs and clicks “Done”</a:t>
            </a:r>
            <a:endParaRPr b="1" i="0" sz="1400" u="none" cap="none" strike="noStrike">
              <a:solidFill>
                <a:srgbClr val="000000"/>
              </a:solidFill>
              <a:latin typeface="Arial"/>
              <a:ea typeface="Arial"/>
              <a:cs typeface="Arial"/>
              <a:sym typeface="Arial"/>
            </a:endParaRPr>
          </a:p>
        </p:txBody>
      </p:sp>
      <p:sp>
        <p:nvSpPr>
          <p:cNvPr id="581" name="Google Shape;581;g21ead496053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82" name="Google Shape;582;g21ead496053_0_28"/>
          <p:cNvPicPr preferRelativeResize="0"/>
          <p:nvPr/>
        </p:nvPicPr>
        <p:blipFill>
          <a:blip r:embed="rId3">
            <a:alphaModFix/>
          </a:blip>
          <a:stretch>
            <a:fillRect/>
          </a:stretch>
        </p:blipFill>
        <p:spPr>
          <a:xfrm>
            <a:off x="5093400" y="152400"/>
            <a:ext cx="2462026" cy="4838702"/>
          </a:xfrm>
          <a:prstGeom prst="rect">
            <a:avLst/>
          </a:prstGeom>
          <a:noFill/>
          <a:ln>
            <a:noFill/>
          </a:ln>
        </p:spPr>
      </p:pic>
      <p:sp>
        <p:nvSpPr>
          <p:cNvPr id="583" name="Google Shape;583;g21ead496053_0_28"/>
          <p:cNvSpPr txBox="1"/>
          <p:nvPr/>
        </p:nvSpPr>
        <p:spPr>
          <a:xfrm>
            <a:off x="373825" y="1218600"/>
            <a:ext cx="44706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2"/>
                </a:solidFill>
              </a:rPr>
              <a:t>New for Prototype 3:</a:t>
            </a:r>
            <a:endParaRPr b="1"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New signing screen for official</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Cancel brings user back to main review screen</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Done is not enabled until something has been entered on signature line</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Clear erases anything in signature line and re-disables Done</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Clicking done brings user to Dive Event Setup with modified button options</a:t>
            </a:r>
            <a:endParaRPr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b="1" lang="en" sz="1200">
                <a:solidFill>
                  <a:schemeClr val="dk2"/>
                </a:solidFill>
              </a:rPr>
              <a:t>Why</a:t>
            </a:r>
            <a:r>
              <a:rPr lang="en" sz="1200">
                <a:solidFill>
                  <a:schemeClr val="dk2"/>
                </a:solidFill>
              </a:rPr>
              <a:t>?  We thought it was overkill for the official to sign each dive entry. Therefore we made the change so they only have to sign once. Followed style </a:t>
            </a:r>
            <a:r>
              <a:rPr lang="en" sz="1200">
                <a:solidFill>
                  <a:schemeClr val="dk2"/>
                </a:solidFill>
              </a:rPr>
              <a:t>guidelines</a:t>
            </a:r>
            <a:r>
              <a:rPr lang="en" sz="1200">
                <a:solidFill>
                  <a:schemeClr val="dk2"/>
                </a:solidFill>
              </a:rPr>
              <a:t> to match this window to other instances of user signing.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1ead496053_0_38"/>
          <p:cNvSpPr txBox="1"/>
          <p:nvPr>
            <p:ph type="title"/>
          </p:nvPr>
        </p:nvSpPr>
        <p:spPr>
          <a:xfrm>
            <a:off x="311700" y="555600"/>
            <a:ext cx="38673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Approved Event Setup</a:t>
            </a:r>
            <a:endParaRPr/>
          </a:p>
        </p:txBody>
      </p:sp>
      <p:sp>
        <p:nvSpPr>
          <p:cNvPr id="589" name="Google Shape;589;g21ead496053_0_38"/>
          <p:cNvSpPr txBox="1"/>
          <p:nvPr>
            <p:ph idx="1" type="body"/>
          </p:nvPr>
        </p:nvSpPr>
        <p:spPr>
          <a:xfrm>
            <a:off x="573375" y="1341225"/>
            <a:ext cx="3477600" cy="28941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a:t>New for Prototype 3:</a:t>
            </a:r>
            <a:endParaRPr b="1"/>
          </a:p>
          <a:p>
            <a:pPr indent="-304800" lvl="0" marL="457200" rtl="0" algn="l">
              <a:spcBef>
                <a:spcPts val="0"/>
              </a:spcBef>
              <a:spcAft>
                <a:spcPts val="0"/>
              </a:spcAft>
              <a:buSzPts val="1200"/>
              <a:buChar char="●"/>
            </a:pPr>
            <a:r>
              <a:rPr lang="en"/>
              <a:t>New, unmodifiable event setup screen</a:t>
            </a:r>
            <a:endParaRPr/>
          </a:p>
          <a:p>
            <a:pPr indent="-304800" lvl="0" marL="457200" rtl="0" algn="l">
              <a:spcBef>
                <a:spcPts val="0"/>
              </a:spcBef>
              <a:spcAft>
                <a:spcPts val="0"/>
              </a:spcAft>
              <a:buSzPts val="1200"/>
              <a:buChar char="●"/>
            </a:pPr>
            <a:r>
              <a:rPr lang="en"/>
              <a:t>After an Official has reviewed, approved, and handed the device back to the scorekeeper</a:t>
            </a:r>
            <a:endParaRPr/>
          </a:p>
          <a:p>
            <a:pPr indent="-304800" lvl="0" marL="457200" rtl="0" algn="l">
              <a:spcBef>
                <a:spcPts val="0"/>
              </a:spcBef>
              <a:spcAft>
                <a:spcPts val="0"/>
              </a:spcAft>
              <a:buSzPts val="1200"/>
              <a:buChar char="●"/>
            </a:pPr>
            <a:r>
              <a:rPr lang="en"/>
              <a:t>User can start event</a:t>
            </a:r>
            <a:endParaRPr/>
          </a:p>
          <a:p>
            <a:pPr indent="-304800" lvl="0" marL="457200" rtl="0" algn="l">
              <a:spcBef>
                <a:spcPts val="0"/>
              </a:spcBef>
              <a:spcAft>
                <a:spcPts val="0"/>
              </a:spcAft>
              <a:buSzPts val="1200"/>
              <a:buChar char="●"/>
            </a:pPr>
            <a:r>
              <a:rPr lang="en"/>
              <a:t>User can modify divers, which bring them back to the modifiable event setup screen. Official review must happen again if event is modified.</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Why</a:t>
            </a:r>
            <a:r>
              <a:rPr lang="en"/>
              <a:t>?  We want the scorekeeper to be the user to start the diving event and give them an opportunity to make last minute changes before the event.</a:t>
            </a:r>
            <a:endParaRPr/>
          </a:p>
        </p:txBody>
      </p:sp>
      <p:sp>
        <p:nvSpPr>
          <p:cNvPr id="590" name="Google Shape;590;g21ead496053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91" name="Google Shape;591;g21ead496053_0_38"/>
          <p:cNvPicPr preferRelativeResize="0"/>
          <p:nvPr/>
        </p:nvPicPr>
        <p:blipFill>
          <a:blip r:embed="rId3">
            <a:alphaModFix/>
          </a:blip>
          <a:stretch>
            <a:fillRect/>
          </a:stretch>
        </p:blipFill>
        <p:spPr>
          <a:xfrm>
            <a:off x="4793602" y="0"/>
            <a:ext cx="2757196"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311700" y="225075"/>
            <a:ext cx="3477600" cy="483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Dive Entry - Empty</a:t>
            </a:r>
            <a:endParaRPr/>
          </a:p>
        </p:txBody>
      </p:sp>
      <p:sp>
        <p:nvSpPr>
          <p:cNvPr id="101" name="Google Shape;101;p6"/>
          <p:cNvSpPr txBox="1"/>
          <p:nvPr>
            <p:ph idx="1" type="body"/>
          </p:nvPr>
        </p:nvSpPr>
        <p:spPr>
          <a:xfrm>
            <a:off x="311700" y="708675"/>
            <a:ext cx="3477600" cy="3754800"/>
          </a:xfrm>
          <a:prstGeom prst="rect">
            <a:avLst/>
          </a:prstGeom>
          <a:noFill/>
          <a:ln>
            <a:noFill/>
          </a:ln>
        </p:spPr>
        <p:txBody>
          <a:bodyPr anchorCtr="0" anchor="t" bIns="91425" lIns="91425" spcFirstLastPara="1" rIns="91425" wrap="square" tIns="91425">
            <a:normAutofit fontScale="85000" lnSpcReduction="20000"/>
          </a:bodyPr>
          <a:lstStyle/>
          <a:p>
            <a:pPr indent="-293370" lvl="0" marL="457200" rtl="0" algn="l">
              <a:lnSpc>
                <a:spcPct val="115000"/>
              </a:lnSpc>
              <a:spcBef>
                <a:spcPts val="0"/>
              </a:spcBef>
              <a:spcAft>
                <a:spcPts val="0"/>
              </a:spcAft>
              <a:buSzPct val="100000"/>
              <a:buChar char="●"/>
            </a:pPr>
            <a:r>
              <a:rPr lang="en"/>
              <a:t>Tapping "back" returns to the diver main screen, but if anything has been entered here, it is saved in a new Dive entry row</a:t>
            </a:r>
            <a:endParaRPr/>
          </a:p>
          <a:p>
            <a:pPr indent="-293370" lvl="0" marL="457200" rtl="0" algn="l">
              <a:lnSpc>
                <a:spcPct val="115000"/>
              </a:lnSpc>
              <a:spcBef>
                <a:spcPts val="0"/>
              </a:spcBef>
              <a:spcAft>
                <a:spcPts val="0"/>
              </a:spcAft>
              <a:buSzPct val="100000"/>
              <a:buChar char="●"/>
            </a:pPr>
            <a:r>
              <a:rPr lang="en"/>
              <a:t>"Date" pops a platform-provided date picker constrained to current/future dates</a:t>
            </a:r>
            <a:endParaRPr/>
          </a:p>
          <a:p>
            <a:pPr indent="-293370" lvl="0" marL="457200" rtl="0" algn="l">
              <a:lnSpc>
                <a:spcPct val="115000"/>
              </a:lnSpc>
              <a:spcBef>
                <a:spcPts val="0"/>
              </a:spcBef>
              <a:spcAft>
                <a:spcPts val="0"/>
              </a:spcAft>
              <a:buSzPct val="100000"/>
              <a:buChar char="●"/>
            </a:pPr>
            <a:r>
              <a:rPr lang="en"/>
              <a:t>"Location" may use a pop-up candidate list similar to "Your School" back on the settings screen.</a:t>
            </a:r>
            <a:endParaRPr/>
          </a:p>
          <a:p>
            <a:pPr indent="-293370" lvl="0" marL="457200" rtl="0" algn="l">
              <a:lnSpc>
                <a:spcPct val="115000"/>
              </a:lnSpc>
              <a:spcBef>
                <a:spcPts val="0"/>
              </a:spcBef>
              <a:spcAft>
                <a:spcPts val="0"/>
              </a:spcAft>
              <a:buSzPct val="100000"/>
              <a:buChar char="●"/>
            </a:pPr>
            <a:r>
              <a:rPr lang="en"/>
              <a:t>Tapping an empty dive slot does the same thing as Add Dives</a:t>
            </a:r>
            <a:endParaRPr/>
          </a:p>
          <a:p>
            <a:pPr indent="-293370" lvl="0" marL="457200" rtl="0" algn="l">
              <a:lnSpc>
                <a:spcPct val="115000"/>
              </a:lnSpc>
              <a:spcBef>
                <a:spcPts val="0"/>
              </a:spcBef>
              <a:spcAft>
                <a:spcPts val="0"/>
              </a:spcAft>
              <a:buSzPct val="100000"/>
              <a:buChar char="●"/>
            </a:pPr>
            <a:r>
              <a:rPr lang="en"/>
              <a:t>Tapping "add dives" moves to the Select Dives screen</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93370" lvl="0" marL="457200" rtl="0" algn="l">
              <a:lnSpc>
                <a:spcPct val="115000"/>
              </a:lnSpc>
              <a:spcBef>
                <a:spcPts val="0"/>
              </a:spcBef>
              <a:spcAft>
                <a:spcPts val="0"/>
              </a:spcAft>
              <a:buSzPct val="100000"/>
              <a:buChar char="●"/>
            </a:pPr>
            <a:r>
              <a:rPr lang="en"/>
              <a:t>An auto-add button will preselect a “best” slate of dives according to domain rules and past scores.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r>
              <a:rPr lang="en"/>
              <a:t>?  Users did not quickly see the scores on the busy add dive screen.  By including the auto-add, the top scoring dives are pulled in and can be removed from this screen or used as  point of reference as checked in the add dive screen to make changes. This greatly simplifies our Create Maximum Score Dive Entry task from user testing.</a:t>
            </a:r>
            <a:endParaRPr/>
          </a:p>
        </p:txBody>
      </p:sp>
      <p:sp>
        <p:nvSpPr>
          <p:cNvPr id="102" name="Google Shape;102;p6"/>
          <p:cNvSpPr txBox="1"/>
          <p:nvPr/>
        </p:nvSpPr>
        <p:spPr>
          <a:xfrm>
            <a:off x="229475" y="4495750"/>
            <a:ext cx="35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selects “Add a Dive”</a:t>
            </a:r>
            <a:endParaRPr b="1" i="0" sz="1400" u="none" cap="none" strike="noStrike">
              <a:solidFill>
                <a:srgbClr val="000000"/>
              </a:solidFill>
              <a:latin typeface="Arial"/>
              <a:ea typeface="Arial"/>
              <a:cs typeface="Arial"/>
              <a:sym typeface="Arial"/>
            </a:endParaRPr>
          </a:p>
        </p:txBody>
      </p:sp>
      <p:sp>
        <p:nvSpPr>
          <p:cNvPr id="103" name="Google Shape;10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04" name="Google Shape;104;p6"/>
          <p:cNvPicPr preferRelativeResize="0"/>
          <p:nvPr/>
        </p:nvPicPr>
        <p:blipFill>
          <a:blip r:embed="rId3">
            <a:alphaModFix/>
          </a:blip>
          <a:stretch>
            <a:fillRect/>
          </a:stretch>
        </p:blipFill>
        <p:spPr>
          <a:xfrm>
            <a:off x="5040225" y="152400"/>
            <a:ext cx="2433300"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311700" y="56600"/>
            <a:ext cx="2808000" cy="755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2400"/>
              <a:buNone/>
            </a:pPr>
            <a:r>
              <a:rPr lang="en"/>
              <a:t>Selecting Dives</a:t>
            </a:r>
            <a:endParaRPr/>
          </a:p>
        </p:txBody>
      </p:sp>
      <p:sp>
        <p:nvSpPr>
          <p:cNvPr id="110" name="Google Shape;110;p7"/>
          <p:cNvSpPr txBox="1"/>
          <p:nvPr>
            <p:ph idx="1" type="body"/>
          </p:nvPr>
        </p:nvSpPr>
        <p:spPr>
          <a:xfrm>
            <a:off x="311700" y="812300"/>
            <a:ext cx="4061700" cy="3480300"/>
          </a:xfrm>
          <a:prstGeom prst="rect">
            <a:avLst/>
          </a:prstGeom>
          <a:noFill/>
          <a:ln>
            <a:noFill/>
          </a:ln>
        </p:spPr>
        <p:txBody>
          <a:bodyPr anchorCtr="0" anchor="t" bIns="91425" lIns="91425" spcFirstLastPara="1" rIns="91425" wrap="square" tIns="91425">
            <a:normAutofit fontScale="70000" lnSpcReduction="20000"/>
          </a:bodyPr>
          <a:lstStyle/>
          <a:p>
            <a:pPr indent="-281940" lvl="0" marL="457200" rtl="0" algn="l">
              <a:lnSpc>
                <a:spcPct val="115000"/>
              </a:lnSpc>
              <a:spcBef>
                <a:spcPts val="0"/>
              </a:spcBef>
              <a:spcAft>
                <a:spcPts val="0"/>
              </a:spcAft>
              <a:buSzPct val="100000"/>
              <a:buChar char="●"/>
            </a:pPr>
            <a:r>
              <a:rPr lang="en"/>
              <a:t>Tapping a heart toggles a dive's presence in the "favorites" group</a:t>
            </a:r>
            <a:endParaRPr/>
          </a:p>
          <a:p>
            <a:pPr indent="-281940" lvl="0" marL="457200" rtl="0" algn="l">
              <a:lnSpc>
                <a:spcPct val="115000"/>
              </a:lnSpc>
              <a:spcBef>
                <a:spcPts val="0"/>
              </a:spcBef>
              <a:spcAft>
                <a:spcPts val="0"/>
              </a:spcAft>
              <a:buSzPct val="100000"/>
              <a:buChar char="●"/>
            </a:pPr>
            <a:r>
              <a:rPr lang="en"/>
              <a:t>Tapping a button with + adds the dive and position to the entry, and the button becomes ✓</a:t>
            </a:r>
            <a:endParaRPr/>
          </a:p>
          <a:p>
            <a:pPr indent="-281940" lvl="0" marL="457200" rtl="0" algn="l">
              <a:lnSpc>
                <a:spcPct val="115000"/>
              </a:lnSpc>
              <a:spcBef>
                <a:spcPts val="0"/>
              </a:spcBef>
              <a:spcAft>
                <a:spcPts val="0"/>
              </a:spcAft>
              <a:buSzPct val="100000"/>
              <a:buChar char="●"/>
            </a:pPr>
            <a:r>
              <a:rPr lang="en"/>
              <a:t>Tapping it again removes the dive from the entry and reverts the button back to a +</a:t>
            </a:r>
            <a:endParaRPr/>
          </a:p>
          <a:p>
            <a:pPr indent="-281940" lvl="0" marL="457200" rtl="0" algn="l">
              <a:lnSpc>
                <a:spcPct val="115000"/>
              </a:lnSpc>
              <a:spcBef>
                <a:spcPts val="0"/>
              </a:spcBef>
              <a:spcAft>
                <a:spcPts val="0"/>
              </a:spcAft>
              <a:buSzPct val="100000"/>
              <a:buChar char="●"/>
            </a:pPr>
            <a:r>
              <a:rPr lang="en"/>
              <a:t>A diver may not do the same dive twice, even in two different positions; so, if they tap a different position for a previously chosen dive, the check is moved.</a:t>
            </a:r>
            <a:endParaRPr/>
          </a:p>
          <a:p>
            <a:pPr indent="-281940" lvl="0" marL="457200" rtl="0" algn="l">
              <a:lnSpc>
                <a:spcPct val="115000"/>
              </a:lnSpc>
              <a:spcBef>
                <a:spcPts val="0"/>
              </a:spcBef>
              <a:spcAft>
                <a:spcPts val="0"/>
              </a:spcAft>
              <a:buSzPct val="100000"/>
              <a:buChar char="●"/>
            </a:pPr>
            <a:r>
              <a:rPr lang="en"/>
              <a:t>Because the list of dives is so long (70+!), we use an "accordion menu".</a:t>
            </a:r>
            <a:endParaRPr/>
          </a:p>
          <a:p>
            <a:pPr indent="-281940" lvl="0" marL="457200" rtl="0" algn="l">
              <a:lnSpc>
                <a:spcPct val="115000"/>
              </a:lnSpc>
              <a:spcBef>
                <a:spcPts val="0"/>
              </a:spcBef>
              <a:spcAft>
                <a:spcPts val="0"/>
              </a:spcAft>
              <a:buSzPct val="100000"/>
              <a:buChar char="●"/>
            </a:pPr>
            <a:r>
              <a:rPr lang="en"/>
              <a:t>The five categories of dive are displayed with &gt;, and with no dives visible. Tapping a category expands it and changes to v (here "Back Dives" is shown expanded.)</a:t>
            </a:r>
            <a:endParaRPr/>
          </a:p>
          <a:p>
            <a:pPr indent="-281940" lvl="0" marL="457200" rtl="0" algn="l">
              <a:lnSpc>
                <a:spcPct val="115000"/>
              </a:lnSpc>
              <a:spcBef>
                <a:spcPts val="0"/>
              </a:spcBef>
              <a:spcAft>
                <a:spcPts val="0"/>
              </a:spcAft>
              <a:buSzPct val="100000"/>
              <a:buChar char="●"/>
            </a:pPr>
            <a:r>
              <a:rPr lang="en"/>
              <a:t>Expanding any category collapses any other expanded category. Tapping an expanded category also collapses it, so all categories may be collapsed.</a:t>
            </a:r>
            <a:endParaRPr/>
          </a:p>
          <a:p>
            <a:pPr indent="-281940" lvl="0" marL="457200" rtl="0" algn="l">
              <a:lnSpc>
                <a:spcPct val="115000"/>
              </a:lnSpc>
              <a:spcBef>
                <a:spcPts val="0"/>
              </a:spcBef>
              <a:spcAft>
                <a:spcPts val="0"/>
              </a:spcAft>
              <a:buSzPct val="100000"/>
              <a:buChar char="●"/>
            </a:pPr>
            <a:r>
              <a:rPr lang="en"/>
              <a:t>Return to the dive entry with "Back" once some desired dives have been checked.</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New for Prototype 3:</a:t>
            </a:r>
            <a:endParaRPr b="1"/>
          </a:p>
          <a:p>
            <a:pPr indent="-281940" lvl="0" marL="457200" rtl="0" algn="l">
              <a:lnSpc>
                <a:spcPct val="115000"/>
              </a:lnSpc>
              <a:spcBef>
                <a:spcPts val="0"/>
              </a:spcBef>
              <a:spcAft>
                <a:spcPts val="0"/>
              </a:spcAft>
              <a:buSzPct val="100000"/>
              <a:buChar char="●"/>
            </a:pPr>
            <a:r>
              <a:rPr lang="en"/>
              <a:t>The diver’s best two dives (per category) are highlighted</a:t>
            </a:r>
            <a:endParaRPr/>
          </a:p>
          <a:p>
            <a:pPr indent="-281940" lvl="0" marL="457200" rtl="0" algn="l">
              <a:lnSpc>
                <a:spcPct val="115000"/>
              </a:lnSpc>
              <a:spcBef>
                <a:spcPts val="0"/>
              </a:spcBef>
              <a:spcAft>
                <a:spcPts val="0"/>
              </a:spcAft>
              <a:buSzPct val="100000"/>
              <a:buChar char="●"/>
            </a:pPr>
            <a:r>
              <a:rPr lang="en"/>
              <a:t>Scores were moved onto the buttons</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Why</a:t>
            </a:r>
            <a:r>
              <a:rPr lang="en"/>
              <a:t>?  Users did not quickly see the scores on the busy add dive screen.  By highlighting the top two score helps the user find past high performing dives.  Two are highlighted because a dive entry typically has up to two dives per category.  By moving the score onto the button, the user will more closely relate the data to the dive with a position.</a:t>
            </a:r>
            <a:endParaRPr/>
          </a:p>
        </p:txBody>
      </p:sp>
      <p:sp>
        <p:nvSpPr>
          <p:cNvPr id="111" name="Google Shape;111;p7"/>
          <p:cNvSpPr txBox="1"/>
          <p:nvPr/>
        </p:nvSpPr>
        <p:spPr>
          <a:xfrm>
            <a:off x="311700" y="4188725"/>
            <a:ext cx="35598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a:t>
            </a:r>
            <a:r>
              <a:rPr b="1" i="0" lang="en" sz="1400" u="none" cap="none" strike="noStrike">
                <a:solidFill>
                  <a:srgbClr val="000000"/>
                </a:solidFill>
                <a:latin typeface="Arial"/>
                <a:ea typeface="Arial"/>
                <a:cs typeface="Arial"/>
                <a:sym typeface="Arial"/>
              </a:rPr>
              <a:t>chooses all desired dives and taps “Back”</a:t>
            </a:r>
            <a:r>
              <a:rPr b="1" lang="en"/>
              <a:t>, </a:t>
            </a:r>
            <a:r>
              <a:rPr b="1" i="0" lang="en" sz="1400" u="none" cap="none" strike="noStrike">
                <a:solidFill>
                  <a:srgbClr val="000000"/>
                </a:solidFill>
                <a:latin typeface="Arial"/>
                <a:ea typeface="Arial"/>
                <a:cs typeface="Arial"/>
                <a:sym typeface="Arial"/>
              </a:rPr>
              <a:t>2 slides ahea</a:t>
            </a:r>
            <a:r>
              <a:rPr b="1" lang="en"/>
              <a:t>d</a:t>
            </a:r>
            <a:endParaRPr b="1"/>
          </a:p>
          <a:p>
            <a:pPr indent="0" lvl="0" marL="0" marR="0" rtl="0" algn="l">
              <a:lnSpc>
                <a:spcPct val="100000"/>
              </a:lnSpc>
              <a:spcBef>
                <a:spcPts val="0"/>
              </a:spcBef>
              <a:spcAft>
                <a:spcPts val="0"/>
              </a:spcAft>
              <a:buClr>
                <a:srgbClr val="000000"/>
              </a:buClr>
              <a:buSzPts val="1400"/>
              <a:buFont typeface="Arial"/>
              <a:buNone/>
            </a:pPr>
            <a:r>
              <a:rPr lang="en" sz="1200"/>
              <a:t>(or, alternatively, uses the “Favorites” tab, next slide)</a:t>
            </a:r>
            <a:endParaRPr i="0" sz="1200" u="none" cap="none" strike="noStrike">
              <a:solidFill>
                <a:srgbClr val="000000"/>
              </a:solidFill>
            </a:endParaRPr>
          </a:p>
        </p:txBody>
      </p:sp>
      <p:sp>
        <p:nvSpPr>
          <p:cNvPr id="112" name="Google Shape;11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3" name="Google Shape;113;p7"/>
          <p:cNvPicPr preferRelativeResize="0"/>
          <p:nvPr/>
        </p:nvPicPr>
        <p:blipFill>
          <a:blip r:embed="rId3">
            <a:alphaModFix/>
          </a:blip>
          <a:stretch>
            <a:fillRect/>
          </a:stretch>
        </p:blipFill>
        <p:spPr>
          <a:xfrm>
            <a:off x="5435949" y="203250"/>
            <a:ext cx="2382175" cy="473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3ac3ff7952_0_41"/>
          <p:cNvSpPr txBox="1"/>
          <p:nvPr>
            <p:ph type="title"/>
          </p:nvPr>
        </p:nvSpPr>
        <p:spPr>
          <a:xfrm>
            <a:off x="311700" y="566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Selecting Dives - Favorites</a:t>
            </a:r>
            <a:endParaRPr/>
          </a:p>
        </p:txBody>
      </p:sp>
      <p:sp>
        <p:nvSpPr>
          <p:cNvPr id="119" name="Google Shape;119;g23ac3ff7952_0_41"/>
          <p:cNvSpPr txBox="1"/>
          <p:nvPr>
            <p:ph idx="1" type="body"/>
          </p:nvPr>
        </p:nvSpPr>
        <p:spPr>
          <a:xfrm>
            <a:off x="311700" y="812300"/>
            <a:ext cx="4061700" cy="3480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a:t>New for Prototype 3:</a:t>
            </a:r>
            <a:endParaRPr b="1"/>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Favorites has an empty state with a placeholder to guide the user back to the “all dives” list when no favorites are picked yet.</a:t>
            </a:r>
            <a:endParaRPr/>
          </a:p>
          <a:p>
            <a:pPr indent="-304800" lvl="0" marL="457200" rtl="0" algn="l">
              <a:lnSpc>
                <a:spcPct val="115000"/>
              </a:lnSpc>
              <a:spcBef>
                <a:spcPts val="0"/>
              </a:spcBef>
              <a:spcAft>
                <a:spcPts val="0"/>
              </a:spcAft>
              <a:buSzPts val="1200"/>
              <a:buChar char="●"/>
            </a:pPr>
            <a:r>
              <a:rPr lang="en"/>
              <a:t>(Once some favorites are picked, “Favorites” looks similar to “All Dives”.)</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rPr b="1" lang="en"/>
              <a:t>Why</a:t>
            </a:r>
            <a:r>
              <a:rPr lang="en"/>
              <a:t>?  When asked to create a list of favorite dives, the user went to the favorites list which was preloaded with some test data. Then, the user was able to easily remove dives, but was unsure how to add them until the first successful add.  The new information on the empty list will guide the user to add favorites from the all dives if none have been chosen.  Once the concept is understood and favorites added, the user will no longer need the guidance.</a:t>
            </a:r>
            <a:endParaRPr/>
          </a:p>
        </p:txBody>
      </p:sp>
      <p:sp>
        <p:nvSpPr>
          <p:cNvPr id="120" name="Google Shape;120;g23ac3ff7952_0_41"/>
          <p:cNvSpPr txBox="1"/>
          <p:nvPr/>
        </p:nvSpPr>
        <p:spPr>
          <a:xfrm>
            <a:off x="311700" y="4292400"/>
            <a:ext cx="411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chooses all desired dives, </a:t>
            </a:r>
            <a:r>
              <a:rPr b="1" lang="en"/>
              <a:t>under whichever tabs</a:t>
            </a:r>
            <a:r>
              <a:rPr b="1" i="0" lang="en" sz="1400" u="none" cap="none" strike="noStrike">
                <a:solidFill>
                  <a:srgbClr val="000000"/>
                </a:solidFill>
                <a:latin typeface="Arial"/>
                <a:ea typeface="Arial"/>
                <a:cs typeface="Arial"/>
                <a:sym typeface="Arial"/>
              </a:rPr>
              <a:t> they like, and taps “Back”</a:t>
            </a:r>
            <a:endParaRPr b="1" i="0" sz="1400" u="none" cap="none" strike="noStrike">
              <a:solidFill>
                <a:srgbClr val="000000"/>
              </a:solidFill>
              <a:latin typeface="Arial"/>
              <a:ea typeface="Arial"/>
              <a:cs typeface="Arial"/>
              <a:sym typeface="Arial"/>
            </a:endParaRPr>
          </a:p>
        </p:txBody>
      </p:sp>
      <p:sp>
        <p:nvSpPr>
          <p:cNvPr id="121" name="Google Shape;121;g23ac3ff7952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2" name="Google Shape;122;g23ac3ff7952_0_41"/>
          <p:cNvPicPr preferRelativeResize="0"/>
          <p:nvPr/>
        </p:nvPicPr>
        <p:blipFill>
          <a:blip r:embed="rId3">
            <a:alphaModFix/>
          </a:blip>
          <a:stretch>
            <a:fillRect/>
          </a:stretch>
        </p:blipFill>
        <p:spPr>
          <a:xfrm>
            <a:off x="5666375" y="133100"/>
            <a:ext cx="243330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311700" y="22200"/>
            <a:ext cx="3388800" cy="755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Dive Entry - In Progress</a:t>
            </a:r>
            <a:endParaRPr/>
          </a:p>
        </p:txBody>
      </p:sp>
      <p:sp>
        <p:nvSpPr>
          <p:cNvPr id="128" name="Google Shape;128;p8"/>
          <p:cNvSpPr txBox="1"/>
          <p:nvPr>
            <p:ph idx="1" type="body"/>
          </p:nvPr>
        </p:nvSpPr>
        <p:spPr>
          <a:xfrm>
            <a:off x="311700" y="777900"/>
            <a:ext cx="4039500" cy="3830400"/>
          </a:xfrm>
          <a:prstGeom prst="rect">
            <a:avLst/>
          </a:prstGeom>
          <a:noFill/>
          <a:ln>
            <a:noFill/>
          </a:ln>
        </p:spPr>
        <p:txBody>
          <a:bodyPr anchorCtr="0" anchor="t" bIns="91425" lIns="91425" spcFirstLastPara="1" rIns="91425" wrap="square" tIns="91425">
            <a:normAutofit fontScale="92500" lnSpcReduction="10000"/>
          </a:bodyPr>
          <a:lstStyle/>
          <a:p>
            <a:pPr indent="-299085" lvl="0" marL="457200" rtl="0" algn="l">
              <a:lnSpc>
                <a:spcPct val="115000"/>
              </a:lnSpc>
              <a:spcBef>
                <a:spcPts val="0"/>
              </a:spcBef>
              <a:spcAft>
                <a:spcPts val="0"/>
              </a:spcAft>
              <a:buSzPct val="100000"/>
              <a:buChar char="●"/>
            </a:pPr>
            <a:r>
              <a:rPr lang="en"/>
              <a:t>Bars with ::: may be dragged to reorder, or swiped left to show a "remove" option</a:t>
            </a:r>
            <a:endParaRPr/>
          </a:p>
          <a:p>
            <a:pPr indent="-299085" lvl="0" marL="457200" rtl="0" algn="l">
              <a:lnSpc>
                <a:spcPct val="115000"/>
              </a:lnSpc>
              <a:spcBef>
                <a:spcPts val="0"/>
              </a:spcBef>
              <a:spcAft>
                <a:spcPts val="0"/>
              </a:spcAft>
              <a:buSzPct val="100000"/>
              <a:buChar char="●"/>
            </a:pPr>
            <a:r>
              <a:rPr lang="en"/>
              <a:t>As dives are added, the circled question marks (see “Dive Entry - Empty”) are replaced by numbers. Numbers stay in place when reordering dives</a:t>
            </a:r>
            <a:endParaRPr/>
          </a:p>
          <a:p>
            <a:pPr indent="-299085" lvl="0" marL="457200" rtl="0" algn="l">
              <a:lnSpc>
                <a:spcPct val="115000"/>
              </a:lnSpc>
              <a:spcBef>
                <a:spcPts val="0"/>
              </a:spcBef>
              <a:spcAft>
                <a:spcPts val="0"/>
              </a:spcAft>
              <a:buSzPct val="100000"/>
              <a:buChar char="●"/>
            </a:pPr>
            <a:r>
              <a:rPr lang="en"/>
              <a:t>Entire form may be scrolled vertically if many dives are selected</a:t>
            </a:r>
            <a:endParaRPr/>
          </a:p>
          <a:p>
            <a:pPr indent="-299085" lvl="0" marL="457200" rtl="0" algn="l">
              <a:lnSpc>
                <a:spcPct val="115000"/>
              </a:lnSpc>
              <a:spcBef>
                <a:spcPts val="0"/>
              </a:spcBef>
              <a:spcAft>
                <a:spcPts val="0"/>
              </a:spcAft>
              <a:buSzPct val="100000"/>
              <a:buChar char="●"/>
            </a:pPr>
            <a:r>
              <a:rPr lang="en"/>
              <a:t>If more than six (or eleven) dives are added, they are shown similarly, but the supernumerary ones get ⚠ instead of a number. It is desirable to allow extra dives to be temporarily added, so the diver can assemble a candidate list and then pare it down.</a:t>
            </a:r>
            <a:endParaRPr/>
          </a:p>
          <a:p>
            <a:pPr indent="-299085" lvl="0" marL="457200" rtl="0" algn="l">
              <a:lnSpc>
                <a:spcPct val="115000"/>
              </a:lnSpc>
              <a:spcBef>
                <a:spcPts val="0"/>
              </a:spcBef>
              <a:spcAft>
                <a:spcPts val="0"/>
              </a:spcAft>
              <a:buSzPct val="100000"/>
              <a:buChar char="●"/>
            </a:pPr>
            <a:r>
              <a:rPr lang="en"/>
              <a:t>“Sign and give to coach" button enables once there are 6 or 11 dives on the sheet and list is valid</a:t>
            </a:r>
            <a:endParaRPr/>
          </a:p>
          <a:p>
            <a:pPr indent="-299085" lvl="0" marL="457200" rtl="0" algn="l">
              <a:lnSpc>
                <a:spcPct val="115000"/>
              </a:lnSpc>
              <a:spcBef>
                <a:spcPts val="0"/>
              </a:spcBef>
              <a:spcAft>
                <a:spcPts val="0"/>
              </a:spcAft>
              <a:buSzPct val="100000"/>
              <a:buChar char="●"/>
            </a:pPr>
            <a:r>
              <a:rPr lang="en">
                <a:extLst>
                  <a:ext uri="http://customooxmlschemas.google.com/">
                    <go:slidesCustomData xmlns:go="http://customooxmlschemas.google.com/" textRoundtripDataId="0"/>
                  </a:ext>
                </a:extLst>
              </a:rPr>
              <a:t>After giving the dive sheet to the coach, the button changes to "Give to Coach Again"</a:t>
            </a:r>
            <a:endParaRPr>
              <a:extLst>
                <a:ext uri="http://customooxmlschemas.google.com/">
                  <go:slidesCustomData xmlns:go="http://customooxmlschemas.google.com/" textRoundtripDataId="1"/>
                </a:ext>
              </a:extLst>
            </a:endParaRPr>
          </a:p>
          <a:p>
            <a:pPr indent="-299085" lvl="0" marL="457200" rtl="0" algn="l">
              <a:lnSpc>
                <a:spcPct val="115000"/>
              </a:lnSpc>
              <a:spcBef>
                <a:spcPts val="0"/>
              </a:spcBef>
              <a:spcAft>
                <a:spcPts val="0"/>
              </a:spcAft>
              <a:buSzPct val="100000"/>
              <a:buChar char="●"/>
            </a:pPr>
            <a:r>
              <a:rPr lang="en">
                <a:extLst>
                  <a:ext uri="http://customooxmlschemas.google.com/">
                    <go:slidesCustomData xmlns:go="http://customooxmlschemas.google.com/" textRoundtripDataId="2"/>
                  </a:ext>
                </a:extLst>
              </a:rPr>
              <a:t>Making changes after that clears the signature, and reverts the button back to its original state</a:t>
            </a:r>
            <a:endParaRPr/>
          </a:p>
          <a:p>
            <a:pPr indent="-299085" lvl="0" marL="457200" rtl="0" algn="l">
              <a:lnSpc>
                <a:spcPct val="115000"/>
              </a:lnSpc>
              <a:spcBef>
                <a:spcPts val="0"/>
              </a:spcBef>
              <a:spcAft>
                <a:spcPts val="0"/>
              </a:spcAft>
              <a:buSzPct val="100000"/>
              <a:buChar char="●"/>
            </a:pPr>
            <a:r>
              <a:rPr lang="en"/>
              <a:t>The “Scan Results” button only appears once the dive sheet has been signed &amp; the QR displayed</a:t>
            </a:r>
            <a:endParaRPr/>
          </a:p>
        </p:txBody>
      </p:sp>
      <p:sp>
        <p:nvSpPr>
          <p:cNvPr id="129" name="Google Shape;129;p8"/>
          <p:cNvSpPr txBox="1"/>
          <p:nvPr/>
        </p:nvSpPr>
        <p:spPr>
          <a:xfrm>
            <a:off x="385700" y="4516200"/>
            <a:ext cx="35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User deletes extra dives and reorders remaining dives</a:t>
            </a:r>
            <a:endParaRPr b="1" i="0" sz="1400" u="none" cap="none" strike="noStrike">
              <a:solidFill>
                <a:srgbClr val="000000"/>
              </a:solidFill>
              <a:latin typeface="Arial"/>
              <a:ea typeface="Arial"/>
              <a:cs typeface="Arial"/>
              <a:sym typeface="Arial"/>
            </a:endParaRPr>
          </a:p>
        </p:txBody>
      </p:sp>
      <p:sp>
        <p:nvSpPr>
          <p:cNvPr id="130" name="Google Shape;1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1" name="Google Shape;131;p8"/>
          <p:cNvPicPr preferRelativeResize="0"/>
          <p:nvPr/>
        </p:nvPicPr>
        <p:blipFill>
          <a:blip r:embed="rId3">
            <a:alphaModFix/>
          </a:blip>
          <a:stretch>
            <a:fillRect/>
          </a:stretch>
        </p:blipFill>
        <p:spPr>
          <a:xfrm>
            <a:off x="6587850" y="126475"/>
            <a:ext cx="2433300" cy="4838705"/>
          </a:xfrm>
          <a:prstGeom prst="rect">
            <a:avLst/>
          </a:prstGeom>
          <a:noFill/>
          <a:ln>
            <a:noFill/>
          </a:ln>
        </p:spPr>
      </p:pic>
      <p:sp>
        <p:nvSpPr>
          <p:cNvPr id="132" name="Google Shape;132;p8"/>
          <p:cNvSpPr txBox="1"/>
          <p:nvPr/>
        </p:nvSpPr>
        <p:spPr>
          <a:xfrm>
            <a:off x="4374375" y="1578525"/>
            <a:ext cx="2190300" cy="37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New for Prototype 3:</a:t>
            </a:r>
            <a:endParaRPr b="1"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Using past score data, the predicted score for this chosen set of dives is compared to the “ideal” set (see “Dive Entry - Empty”). This comparison is shown below the dives. The option to erase the dives and start over is offered.</a:t>
            </a:r>
            <a:endParaRPr sz="1100">
              <a:solidFill>
                <a:schemeClr val="dk2"/>
              </a:solidFill>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rPr b="1" lang="en" sz="1100">
                <a:solidFill>
                  <a:schemeClr val="dk2"/>
                </a:solidFill>
              </a:rPr>
              <a:t>Why</a:t>
            </a:r>
            <a:r>
              <a:rPr lang="en" sz="1100">
                <a:solidFill>
                  <a:schemeClr val="dk2"/>
                </a:solidFill>
              </a:rPr>
              <a:t>?  Users were interested in using historical averages to build  a best dive entry.  By adding the predicted score and comparing to the predicted best score, the user can reorder the dives and compare the potential for high scores.</a:t>
            </a:r>
            <a:endParaRPr sz="1100">
              <a:solidFill>
                <a:schemeClr val="dk2"/>
              </a:solidFill>
            </a:endParaRPr>
          </a:p>
          <a:p>
            <a:pPr indent="0" lvl="0" marL="0" rtl="0" algn="l">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